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wav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  <p:sldMasterId id="2147483733" r:id="rId2"/>
  </p:sldMasterIdLst>
  <p:sldIdLst>
    <p:sldId id="326" r:id="rId3"/>
    <p:sldId id="332" r:id="rId4"/>
    <p:sldId id="333" r:id="rId5"/>
    <p:sldId id="334" r:id="rId6"/>
    <p:sldId id="291" r:id="rId7"/>
    <p:sldId id="292" r:id="rId8"/>
    <p:sldId id="327" r:id="rId9"/>
    <p:sldId id="329" r:id="rId10"/>
    <p:sldId id="330" r:id="rId11"/>
    <p:sldId id="304" r:id="rId12"/>
    <p:sldId id="306" r:id="rId13"/>
    <p:sldId id="331" r:id="rId14"/>
  </p:sldIdLst>
  <p:sldSz cx="9144000" cy="6858000" type="screen4x3"/>
  <p:notesSz cx="6858000" cy="9144000"/>
  <p:defaultTextStyle>
    <a:defPPr>
      <a:defRPr lang="en-US"/>
    </a:defPPr>
    <a:lvl1pPr marL="0" algn="l" defTabSz="91396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980" algn="l" defTabSz="91396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3964" algn="l" defTabSz="91396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0951" algn="l" defTabSz="91396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7934" algn="l" defTabSz="91396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4919" algn="l" defTabSz="91396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1902" algn="l" defTabSz="91396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8887" algn="l" defTabSz="91396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5870" algn="l" defTabSz="91396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5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8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397" tIns="45699" rIns="91397" bIns="456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699" rIns="45699"/>
          <a:lstStyle>
            <a:lvl1pPr marL="0" marR="63978" indent="0" algn="r">
              <a:buNone/>
              <a:defRPr>
                <a:solidFill>
                  <a:schemeClr val="tx2"/>
                </a:solidFill>
              </a:defRPr>
            </a:lvl1pPr>
            <a:lvl2pPr marL="456980" indent="0" algn="ctr">
              <a:buNone/>
            </a:lvl2pPr>
            <a:lvl3pPr marL="913964" indent="0" algn="ctr">
              <a:buNone/>
            </a:lvl3pPr>
            <a:lvl4pPr marL="1370951" indent="0" algn="ctr">
              <a:buNone/>
            </a:lvl4pPr>
            <a:lvl5pPr marL="1827934" indent="0" algn="ctr">
              <a:buNone/>
            </a:lvl5pPr>
            <a:lvl6pPr marL="2284919" indent="0" algn="ctr">
              <a:buNone/>
            </a:lvl6pPr>
            <a:lvl7pPr marL="2741902" indent="0" algn="ctr">
              <a:buNone/>
            </a:lvl7pPr>
            <a:lvl8pPr marL="3198887" indent="0" algn="ctr">
              <a:buNone/>
            </a:lvl8pPr>
            <a:lvl9pPr marL="365587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3" y="495301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5C785CE-0F79-4C34-8CFF-AE0A2AFD7F67}" type="datetimeFigureOut">
              <a:rPr lang="en-US" smtClean="0"/>
              <a:pPr>
                <a:defRPr/>
              </a:pPr>
              <a:t>1/3/2021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DB34CE4-4AC7-4506-88C5-5657F3EC38A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9B9568-9E57-4CB4-96D2-4C08546856F3}" type="datetimeFigureOut">
              <a:rPr lang="en-US" smtClean="0"/>
              <a:pPr>
                <a:defRPr/>
              </a:pPr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DA8A5E-5616-49FC-92B2-EE9990A4475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F3A485-79FE-46B7-BB87-FF3FE17A5E2D}" type="datetimeFigureOut">
              <a:rPr lang="en-US" smtClean="0"/>
              <a:pPr>
                <a:defRPr/>
              </a:pPr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0464F9-E42A-4E21-AC47-A47F5E4FF63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397" tIns="45699" rIns="91397" bIns="45699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4" y="4953005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75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699" rIns="45699"/>
          <a:lstStyle>
            <a:lvl1pPr marL="0" marR="63978" indent="0" algn="r">
              <a:buNone/>
              <a:defRPr>
                <a:solidFill>
                  <a:schemeClr val="tx2"/>
                </a:solidFill>
              </a:defRPr>
            </a:lvl1pPr>
            <a:lvl2pPr marL="456980" indent="0" algn="ctr">
              <a:buNone/>
            </a:lvl2pPr>
            <a:lvl3pPr marL="913964" indent="0" algn="ctr">
              <a:buNone/>
            </a:lvl3pPr>
            <a:lvl4pPr marL="1370951" indent="0" algn="ctr">
              <a:buNone/>
            </a:lvl4pPr>
            <a:lvl5pPr marL="1827934" indent="0" algn="ctr">
              <a:buNone/>
            </a:lvl5pPr>
            <a:lvl6pPr marL="2284919" indent="0" algn="ctr">
              <a:buNone/>
            </a:lvl6pPr>
            <a:lvl7pPr marL="2741902" indent="0" algn="ctr">
              <a:buNone/>
            </a:lvl7pPr>
            <a:lvl8pPr marL="3198887" indent="0" algn="ctr">
              <a:buNone/>
            </a:lvl8pPr>
            <a:lvl9pPr marL="365587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Times New Roman" pitchFamily="18" charset="0"/>
              </a:defRPr>
            </a:lvl1pPr>
            <a:extLst/>
          </a:lstStyle>
          <a:p>
            <a:pPr>
              <a:defRPr/>
            </a:pPr>
            <a:fld id="{FD899C41-E287-4224-A5E0-C1AE394662DB}" type="datetimeFigureOut">
              <a:rPr lang="en-US"/>
              <a:pPr>
                <a:defRPr/>
              </a:pPr>
              <a:t>1/3/2021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2DA2BF">
                    <a:tint val="20000"/>
                  </a:srgbClr>
                </a:solidFill>
                <a:latin typeface="Times New Roman" pitchFamily="18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Times New Roman" pitchFamily="18" charset="0"/>
              </a:defRPr>
            </a:lvl1pPr>
            <a:extLst/>
          </a:lstStyle>
          <a:p>
            <a:pPr>
              <a:defRPr/>
            </a:pPr>
            <a:fld id="{E36927DB-9FF7-42AE-A12F-117DEC1EE2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9696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  <a:extLst/>
          </a:lstStyle>
          <a:p>
            <a:pPr>
              <a:defRPr/>
            </a:pPr>
            <a:fld id="{D9BEBAEE-AE55-473C-9DE4-B3C203CAE4EF}" type="datetimeFigureOut">
              <a:rPr lang="en-US"/>
              <a:pPr>
                <a:defRPr/>
              </a:pPr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  <a:extLst/>
          </a:lstStyle>
          <a:p>
            <a:pPr>
              <a:defRPr/>
            </a:pPr>
            <a:fld id="{0ED52F26-43CD-438B-8A8B-56A31D9FB5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0353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97" tIns="45699" rIns="91397" bIns="45699" anchor="ctr"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97" tIns="45699" rIns="91397" bIns="45699" anchor="ctr"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Times New Roman" pitchFamily="18" charset="0"/>
              </a:defRPr>
            </a:lvl1pPr>
            <a:extLst/>
          </a:lstStyle>
          <a:p>
            <a:pPr>
              <a:defRPr/>
            </a:pPr>
            <a:fld id="{34C37434-44C9-4E27-BFDC-703B408DE987}" type="datetimeFigureOut">
              <a:rPr lang="en-US"/>
              <a:pPr>
                <a:defRPr/>
              </a:pPr>
              <a:t>1/3/2021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Times New Roman" pitchFamily="18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Times New Roman" pitchFamily="18" charset="0"/>
              </a:defRPr>
            </a:lvl1pPr>
            <a:extLst/>
          </a:lstStyle>
          <a:p>
            <a:pPr>
              <a:defRPr/>
            </a:pPr>
            <a:fld id="{1A2A63D2-C808-4A8B-8CF7-095C6B7738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361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4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4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Times New Roman" pitchFamily="18" charset="0"/>
              </a:defRPr>
            </a:lvl1pPr>
            <a:extLst/>
          </a:lstStyle>
          <a:p>
            <a:pPr>
              <a:defRPr/>
            </a:pPr>
            <a:fld id="{636620BD-9D7C-4138-A14B-78B4443A780A}" type="datetimeFigureOut">
              <a:rPr lang="en-US"/>
              <a:pPr>
                <a:defRPr/>
              </a:pPr>
              <a:t>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Times New Roman" pitchFamily="18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Times New Roman" pitchFamily="18" charset="0"/>
              </a:defRPr>
            </a:lvl1pPr>
            <a:extLst/>
          </a:lstStyle>
          <a:p>
            <a:pPr>
              <a:defRPr/>
            </a:pPr>
            <a:fld id="{6F8E5AAF-AFEA-4314-BF47-5684218A80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1716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1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793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43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793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341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43" y="1444341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  <a:extLst/>
          </a:lstStyle>
          <a:p>
            <a:pPr>
              <a:defRPr/>
            </a:pPr>
            <a:fld id="{0EFB3A8F-5F19-4171-88AD-6C9EB13351DB}" type="datetimeFigureOut">
              <a:rPr lang="en-US"/>
              <a:pPr>
                <a:defRPr/>
              </a:pPr>
              <a:t>1/3/2021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  <a:extLst/>
          </a:lstStyle>
          <a:p>
            <a:pPr>
              <a:defRPr/>
            </a:pPr>
            <a:fld id="{F715AC8F-ACCC-48DE-B4DE-56A0D3B343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4796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Times New Roman" pitchFamily="18" charset="0"/>
              </a:defRPr>
            </a:lvl1pPr>
            <a:extLst/>
          </a:lstStyle>
          <a:p>
            <a:pPr>
              <a:defRPr/>
            </a:pPr>
            <a:fld id="{6B3FE467-1076-47F0-B2A0-7B8E3FC577CF}" type="datetimeFigureOut">
              <a:rPr lang="en-US"/>
              <a:pPr>
                <a:defRPr/>
              </a:pPr>
              <a:t>1/3/2021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Times New Roman" pitchFamily="18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Times New Roman" pitchFamily="18" charset="0"/>
              </a:defRPr>
            </a:lvl1pPr>
            <a:extLst/>
          </a:lstStyle>
          <a:p>
            <a:pPr>
              <a:defRPr/>
            </a:pPr>
            <a:fld id="{0409B8FA-7A7F-491F-94EB-13D07A341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7801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  <a:extLst/>
          </a:lstStyle>
          <a:p>
            <a:pPr>
              <a:defRPr/>
            </a:pPr>
            <a:fld id="{872330E6-7041-43FD-88B7-459AF8352506}" type="datetimeFigureOut">
              <a:rPr lang="en-US"/>
              <a:pPr>
                <a:defRPr/>
              </a:pPr>
              <a:t>1/3/2021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  <a:extLst/>
          </a:lstStyle>
          <a:p>
            <a:pPr>
              <a:defRPr/>
            </a:pPr>
            <a:fld id="{EA2CAE5E-5C49-4585-9B50-3FAE4854E2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9301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1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3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  <a:extLst/>
          </a:lstStyle>
          <a:p>
            <a:pPr>
              <a:defRPr/>
            </a:pPr>
            <a:fld id="{ED46E457-DD9A-4D0F-92BF-04D7B5FD4DC9}" type="datetimeFigureOut">
              <a:rPr lang="en-US"/>
              <a:pPr>
                <a:defRPr/>
              </a:pPr>
              <a:t>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  <a:extLst/>
          </a:lstStyle>
          <a:p>
            <a:pPr>
              <a:defRPr/>
            </a:pPr>
            <a:fld id="{F47F4EED-A483-4A41-A38B-7513A5962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6015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BBBF15-1BAB-4AE6-82CB-B559B09D0036}" type="datetimeFigureOut">
              <a:rPr lang="en-US" smtClean="0"/>
              <a:pPr>
                <a:defRPr/>
              </a:pPr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374716-F85E-417A-B39F-788F215A53D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397" tIns="45699" rIns="91397" bIns="45699"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91397" tIns="45699" rIns="91397" bIns="45699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Times New Roman" pitchFamily="18" charset="0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0" y="5791255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397" tIns="45699" rIns="91397" bIns="45699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-9235" y="5787802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8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97" tIns="45699" rIns="91397" bIns="45699" anchor="ctr"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847726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97" tIns="45699" rIns="91397" bIns="45699" anchor="ctr"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tIns="0"/>
          <a:lstStyle>
            <a:lvl1pPr marL="0" marR="1827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Times New Roman" pitchFamily="18" charset="0"/>
              </a:defRPr>
            </a:lvl1pPr>
            <a:extLst/>
          </a:lstStyle>
          <a:p>
            <a:pPr>
              <a:defRPr/>
            </a:pPr>
            <a:fld id="{9A835B3D-C061-4E91-9ADA-C605235B050C}" type="datetimeFigureOut">
              <a:rPr lang="en-US"/>
              <a:pPr>
                <a:defRPr/>
              </a:pPr>
              <a:t>1/3/2021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Times New Roman" pitchFamily="18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Times New Roman" pitchFamily="18" charset="0"/>
              </a:defRPr>
            </a:lvl1pPr>
            <a:extLst/>
          </a:lstStyle>
          <a:p>
            <a:pPr>
              <a:defRPr/>
            </a:pPr>
            <a:fld id="{26CE92F9-4E9E-42CC-9133-AEDE4E626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1244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54"/>
            <a:ext cx="82296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  <a:extLst/>
          </a:lstStyle>
          <a:p>
            <a:pPr>
              <a:defRPr/>
            </a:pPr>
            <a:fld id="{8E8840FD-ACD7-4982-8BF2-2D2D7AE6E4C0}" type="datetimeFigureOut">
              <a:rPr lang="en-US"/>
              <a:pPr>
                <a:defRPr/>
              </a:pPr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  <a:extLst/>
          </a:lstStyle>
          <a:p>
            <a:pPr>
              <a:defRPr/>
            </a:pPr>
            <a:fld id="{C8DE0A33-EF55-41DC-9AF4-60B8983EFC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0125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714"/>
            <a:ext cx="1777470" cy="55927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1"/>
            <a:ext cx="6324600" cy="5592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  <a:extLst/>
          </a:lstStyle>
          <a:p>
            <a:pPr>
              <a:defRPr/>
            </a:pPr>
            <a:fld id="{06717421-F5BB-4B98-9611-735617F894B6}" type="datetimeFigureOut">
              <a:rPr lang="en-US"/>
              <a:pPr>
                <a:defRPr/>
              </a:pPr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  <a:extLst/>
          </a:lstStyle>
          <a:p>
            <a:pPr>
              <a:defRPr/>
            </a:pPr>
            <a:fld id="{A61069D9-6B0C-4089-86BA-A7F15F955D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809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397" rIns="91397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B1F17D-DF1F-40D9-AB30-029A68F2F918}" type="datetimeFigureOut">
              <a:rPr lang="en-US" smtClean="0"/>
              <a:pPr>
                <a:defRPr/>
              </a:pPr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0AA8C0-7522-4748-992C-D90C5F8389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97" tIns="45699" rIns="91397" bIns="45699"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97" tIns="45699" rIns="91397" bIns="45699"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9D5CA2-78A2-46C4-81E7-1BD73E6FCCF8}" type="datetimeFigureOut">
              <a:rPr lang="en-US" smtClean="0"/>
              <a:pPr>
                <a:defRPr/>
              </a:pPr>
              <a:t>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AE780A-8279-4B00-B30D-A8B07B72B2A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793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3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793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D04837-92DA-440D-A5FF-7D49C4ED263F}" type="datetimeFigureOut">
              <a:rPr lang="en-US" smtClean="0"/>
              <a:pPr>
                <a:defRPr/>
              </a:pPr>
              <a:t>1/3/2021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785420-FB03-4E45-8046-E647716038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AAF002-D34B-48FA-9C12-AC1ABA258D45}" type="datetimeFigureOut">
              <a:rPr lang="en-US" smtClean="0"/>
              <a:pPr>
                <a:defRPr/>
              </a:pPr>
              <a:t>1/3/2021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2AA06C-6E42-4BC9-A6F0-2A21710CD4F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CF46CF-A2D2-462A-A918-7C3A0707A76E}" type="datetimeFigureOut">
              <a:rPr lang="en-US" smtClean="0"/>
              <a:pPr>
                <a:defRPr/>
              </a:pPr>
              <a:t>1/3/2021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22E53F-C2CA-4804-8FA8-A8C5C04CC5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1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3" y="6407944"/>
            <a:ext cx="1920240" cy="365760"/>
          </a:xfrm>
        </p:spPr>
        <p:txBody>
          <a:bodyPr/>
          <a:lstStyle/>
          <a:p>
            <a:pPr>
              <a:defRPr/>
            </a:pPr>
            <a:fld id="{B9995976-BE1F-4A50-9145-ED95E36E42FC}" type="datetimeFigureOut">
              <a:rPr lang="en-US" smtClean="0"/>
              <a:pPr>
                <a:defRPr/>
              </a:pPr>
              <a:t>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D0360-0495-4154-BACA-41619BE3C9E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397" tIns="0" rIns="91397" anchor="t"/>
          <a:lstStyle>
            <a:lvl1pPr marL="0" marR="1827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8B84CCD-4C2E-49E2-944B-22524241B86A}" type="datetimeFigureOut">
              <a:rPr lang="en-US" smtClean="0"/>
              <a:pPr>
                <a:defRPr/>
              </a:pPr>
              <a:t>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8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DBC6BF7-6FC1-4CCD-8330-1B1160F250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397" tIns="45699" rIns="91397" bIns="45699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2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397" tIns="45699" rIns="91397" bIns="45699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1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397" tIns="45699" rIns="91397" bIns="45699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4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97" tIns="45699" rIns="91397" bIns="45699"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97" tIns="45699" rIns="91397" bIns="45699"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397" tIns="45699" rIns="91397" bIns="45699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2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397" tIns="45699" rIns="91397" bIns="45699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1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397" tIns="45699" rIns="91397" bIns="45699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4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397" tIns="45699" rIns="91397" bIns="45699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 lIns="91397" tIns="45699" rIns="91397" bIns="45699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3" y="6407944"/>
            <a:ext cx="1920240" cy="365760"/>
          </a:xfrm>
          <a:prstGeom prst="rect">
            <a:avLst/>
          </a:prstGeom>
        </p:spPr>
        <p:txBody>
          <a:bodyPr vert="horz" lIns="91397" tIns="45699" rIns="91397" bIns="45699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36F5C46-5AE0-4453-86FA-B6D1603708D3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82" y="6407944"/>
            <a:ext cx="2350681" cy="365125"/>
          </a:xfrm>
          <a:prstGeom prst="rect">
            <a:avLst/>
          </a:prstGeom>
        </p:spPr>
        <p:txBody>
          <a:bodyPr vert="horz" lIns="91397" tIns="45699" rIns="91397" bIns="45699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4" y="6407944"/>
            <a:ext cx="365760" cy="365125"/>
          </a:xfrm>
          <a:prstGeom prst="rect">
            <a:avLst/>
          </a:prstGeom>
        </p:spPr>
        <p:txBody>
          <a:bodyPr vert="horz" lIns="91397" tIns="45699" rIns="91397" bIns="45699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098B531-DAD4-4F2B-9FC3-13547AFCA44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589" indent="-25591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499" indent="-228491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129" indent="-228491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460" indent="-228491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0951" indent="-228491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599443" indent="-228491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7934" indent="-228491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6428" indent="-228491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4919" indent="-228491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69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39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095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793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491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190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888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587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397" tIns="45699" rIns="91397" bIns="45699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051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91397" tIns="45699" rIns="91397" bIns="45699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0" y="5791255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397" tIns="45699" rIns="91397" bIns="45699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5" y="5787802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397" tIns="45699" rIns="91397" bIns="45699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05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97" tIns="45699" rIns="91397" bIns="456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41"/>
            <a:ext cx="1919288" cy="365125"/>
          </a:xfrm>
          <a:prstGeom prst="rect">
            <a:avLst/>
          </a:prstGeom>
        </p:spPr>
        <p:txBody>
          <a:bodyPr vert="horz" lIns="91397" tIns="45699" rIns="91397" bIns="45699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prstClr val="black"/>
                </a:solidFill>
                <a:latin typeface="Lucida Sans Unicode"/>
              </a:defRPr>
            </a:lvl1pPr>
            <a:extLst/>
          </a:lstStyle>
          <a:p>
            <a:pPr>
              <a:defRPr/>
            </a:pPr>
            <a:fld id="{256A818D-6B89-4C54-A003-4ED289250111}" type="datetimeFigureOut">
              <a:rPr lang="en-US"/>
              <a:pPr>
                <a:defRPr/>
              </a:pPr>
              <a:t>1/3/2021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4" y="6408741"/>
            <a:ext cx="2351087" cy="365125"/>
          </a:xfrm>
          <a:prstGeom prst="rect">
            <a:avLst/>
          </a:prstGeom>
        </p:spPr>
        <p:txBody>
          <a:bodyPr vert="horz" lIns="91397" tIns="45699" rIns="91397" bIns="45699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prstClr val="black"/>
                </a:solidFill>
                <a:latin typeface="Lucida Sans Unicode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41"/>
            <a:ext cx="366712" cy="365125"/>
          </a:xfrm>
          <a:prstGeom prst="rect">
            <a:avLst/>
          </a:prstGeom>
        </p:spPr>
        <p:txBody>
          <a:bodyPr vert="horz" lIns="91397" tIns="45699" rIns="91397" bIns="45699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prstClr val="black"/>
                </a:solidFill>
                <a:latin typeface="Lucida Sans Unicode"/>
              </a:defRPr>
            </a:lvl1pPr>
            <a:extLst/>
          </a:lstStyle>
          <a:p>
            <a:pPr>
              <a:defRPr/>
            </a:pPr>
            <a:fld id="{35D42D8E-9D73-46AE-A4BC-18FBC43B83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736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698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3964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0951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7934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4954" indent="-25546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420" indent="-228491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433" indent="-228491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460" indent="-228491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0951" indent="-228491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599443" indent="-228491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7934" indent="-228491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6428" indent="-228491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4919" indent="-228491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69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39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095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793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491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190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888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587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audio" Target="../media/audio2.wav"/><Relationship Id="rId7" Type="http://schemas.openxmlformats.org/officeDocument/2006/relationships/image" Target="../media/image31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35.png"/><Relationship Id="rId5" Type="http://schemas.openxmlformats.org/officeDocument/2006/relationships/image" Target="../media/image30.png"/><Relationship Id="rId10" Type="http://schemas.openxmlformats.org/officeDocument/2006/relationships/image" Target="../media/image34.png"/><Relationship Id="rId4" Type="http://schemas.openxmlformats.org/officeDocument/2006/relationships/image" Target="../media/image29.png"/><Relationship Id="rId9" Type="http://schemas.openxmlformats.org/officeDocument/2006/relationships/image" Target="../media/image3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image" Target="../media/image60.png"/><Relationship Id="rId7" Type="http://schemas.openxmlformats.org/officeDocument/2006/relationships/image" Target="../media/image9.jp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8.png"/><Relationship Id="rId4" Type="http://schemas.openxmlformats.org/officeDocument/2006/relationships/image" Target="../media/image14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17" Type="http://schemas.openxmlformats.org/officeDocument/2006/relationships/image" Target="../media/image28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7.png"/><Relationship Id="rId1" Type="http://schemas.openxmlformats.org/officeDocument/2006/relationships/tags" Target="../tags/tag1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5" Type="http://schemas.openxmlformats.org/officeDocument/2006/relationships/image" Target="../media/image26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Relationship Id="rId14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" y="228600"/>
            <a:ext cx="8903918" cy="76200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  <a:b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26642C5-CEB9-4729-B85E-4A79E65D4A65}"/>
              </a:ext>
            </a:extLst>
          </p:cNvPr>
          <p:cNvSpPr txBox="1"/>
          <p:nvPr/>
        </p:nvSpPr>
        <p:spPr>
          <a:xfrm>
            <a:off x="2689682" y="1447800"/>
            <a:ext cx="47779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 TRA BÀI CŨ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26362C0D-A268-42BE-8622-CA341BF4E6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286000"/>
            <a:ext cx="4343400" cy="58473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7" tIns="45699" rIns="91397" bIns="45699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32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Chọn</a:t>
            </a:r>
            <a:r>
              <a:rPr lang="en-US" altLang="vi-VN" sz="32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đáp</a:t>
            </a:r>
            <a:r>
              <a:rPr lang="en-US" altLang="vi-VN" sz="32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án</a:t>
            </a:r>
            <a:r>
              <a:rPr lang="en-US" altLang="vi-VN" sz="32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đúng</a:t>
            </a:r>
            <a:endParaRPr lang="en-US" altLang="vi-VN" sz="32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Box 3">
                <a:extLst>
                  <a:ext uri="{FF2B5EF4-FFF2-40B4-BE49-F238E27FC236}">
                    <a16:creationId xmlns:a16="http://schemas.microsoft.com/office/drawing/2014/main" id="{CF228BA3-E94C-42BB-947C-D36EE1FC59D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4800" y="3164641"/>
                <a:ext cx="8534400" cy="2093159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wrap="square" lIns="91397" tIns="45699" rIns="91397" bIns="45699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vi-VN" sz="3200" b="1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Phân </a:t>
                </a:r>
                <a:r>
                  <a:rPr lang="en-US" altLang="vi-VN" sz="3200" b="1" dirty="0" err="1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số</a:t>
                </a:r>
                <a:r>
                  <a:rPr lang="en-US" altLang="vi-VN" sz="3200" b="1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en-US" altLang="vi-VN" sz="3200" b="1" dirty="0" err="1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nào</a:t>
                </a:r>
                <a:r>
                  <a:rPr lang="en-US" altLang="vi-VN" sz="3200" b="1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en-US" altLang="vi-VN" sz="3200" b="1" dirty="0" err="1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dưới</a:t>
                </a:r>
                <a:r>
                  <a:rPr lang="en-US" altLang="vi-VN" sz="3200" b="1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en-US" altLang="vi-VN" sz="3200" b="1" dirty="0" err="1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đây</a:t>
                </a:r>
                <a:r>
                  <a:rPr lang="en-US" altLang="vi-VN" sz="3200" b="1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en-US" altLang="vi-VN" sz="3200" b="1" dirty="0" err="1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bằng</a:t>
                </a:r>
                <a:r>
                  <a:rPr lang="en-US" altLang="vi-VN" sz="3200" b="1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en-US" altLang="vi-VN" sz="3200" b="1" dirty="0" err="1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phân</a:t>
                </a:r>
                <a:r>
                  <a:rPr lang="en-US" altLang="vi-VN" sz="3200" b="1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en-US" altLang="vi-VN" sz="3200" b="1" dirty="0" err="1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số</a:t>
                </a:r>
                <a:r>
                  <a:rPr lang="en-US" altLang="vi-VN" sz="3200" b="1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vi-VN" sz="36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altLang="vi-VN" sz="3600" b="1" i="1">
                            <a:solidFill>
                              <a:srgbClr val="0000FF"/>
                            </a:solidFill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num>
                      <m:den>
                        <m:r>
                          <a:rPr lang="en-US" altLang="vi-VN" sz="3600" b="1" i="1">
                            <a:solidFill>
                              <a:srgbClr val="0000FF"/>
                            </a:solidFill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altLang="vi-VN" sz="3600" b="1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en-US" altLang="vi-VN" sz="3200" b="1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?</a:t>
                </a:r>
              </a:p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vi-VN" sz="3600" b="1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A.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vi-VN" sz="36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altLang="vi-VN" sz="3600" b="1" i="1">
                            <a:solidFill>
                              <a:srgbClr val="0000FF"/>
                            </a:solidFill>
                            <a:latin typeface="Cambria Math"/>
                            <a:cs typeface="Times New Roman" pitchFamily="18" charset="0"/>
                          </a:rPr>
                          <m:t>𝟔</m:t>
                        </m:r>
                      </m:num>
                      <m:den>
                        <m:r>
                          <a:rPr lang="en-US" altLang="vi-VN" sz="3600" b="1">
                            <a:solidFill>
                              <a:srgbClr val="0000FF"/>
                            </a:solidFill>
                            <a:latin typeface="Cambria Math"/>
                            <a:cs typeface="Times New Roman" pitchFamily="18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en-US" altLang="vi-VN" sz="3600" b="1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      B.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vi-VN" sz="36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altLang="vi-VN" sz="3600" b="1" i="1">
                            <a:solidFill>
                              <a:srgbClr val="0000FF"/>
                            </a:solidFill>
                            <a:latin typeface="Cambria Math"/>
                            <a:cs typeface="Times New Roman" pitchFamily="18" charset="0"/>
                          </a:rPr>
                          <m:t>𝟖</m:t>
                        </m:r>
                      </m:num>
                      <m:den>
                        <m:r>
                          <a:rPr lang="en-US" altLang="vi-VN" sz="3600" b="1" i="1">
                            <a:solidFill>
                              <a:srgbClr val="0000FF"/>
                            </a:solidFill>
                            <a:latin typeface="Cambria Math"/>
                            <a:cs typeface="Times New Roman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en-US" altLang="vi-VN" sz="3600" b="1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    C.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vi-VN" sz="36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altLang="vi-VN" sz="3600" b="1" i="1">
                            <a:solidFill>
                              <a:srgbClr val="0000FF"/>
                            </a:solidFill>
                            <a:latin typeface="Cambria Math"/>
                            <a:cs typeface="Times New Roman" pitchFamily="18" charset="0"/>
                          </a:rPr>
                          <m:t>𝟏𝟖</m:t>
                        </m:r>
                      </m:num>
                      <m:den>
                        <m:r>
                          <a:rPr lang="en-US" altLang="vi-VN" sz="3600" b="1" i="1">
                            <a:solidFill>
                              <a:srgbClr val="0000FF"/>
                            </a:solidFill>
                            <a:latin typeface="Cambria Math"/>
                            <a:cs typeface="Times New Roman" pitchFamily="18" charset="0"/>
                          </a:rPr>
                          <m:t>𝟐𝟕</m:t>
                        </m:r>
                      </m:den>
                    </m:f>
                  </m:oMath>
                </a14:m>
                <a:r>
                  <a:rPr lang="en-US" altLang="vi-VN" sz="3600" b="1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     D.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vi-VN" sz="36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altLang="vi-VN" sz="3600" b="1" i="1">
                            <a:solidFill>
                              <a:srgbClr val="0000FF"/>
                            </a:solidFill>
                            <a:latin typeface="Cambria Math"/>
                            <a:cs typeface="Times New Roman" pitchFamily="18" charset="0"/>
                          </a:rPr>
                          <m:t>𝟐𝟕</m:t>
                        </m:r>
                      </m:num>
                      <m:den>
                        <m:r>
                          <a:rPr lang="en-US" altLang="vi-VN" sz="3600" b="1" i="1">
                            <a:solidFill>
                              <a:srgbClr val="0000FF"/>
                            </a:solidFill>
                            <a:latin typeface="Cambria Math"/>
                            <a:cs typeface="Times New Roman" pitchFamily="18" charset="0"/>
                          </a:rPr>
                          <m:t>𝟏𝟖</m:t>
                        </m:r>
                      </m:den>
                    </m:f>
                  </m:oMath>
                </a14:m>
                <a:endParaRPr lang="en-US" altLang="vi-VN" sz="3600" b="1" dirty="0">
                  <a:solidFill>
                    <a:srgbClr val="0000FF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 Box 3">
                <a:extLst>
                  <a:ext uri="{FF2B5EF4-FFF2-40B4-BE49-F238E27FC236}">
                    <a16:creationId xmlns:a16="http://schemas.microsoft.com/office/drawing/2014/main" id="{CF228BA3-E94C-42BB-947C-D36EE1FC59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3164641"/>
                <a:ext cx="8534400" cy="2093159"/>
              </a:xfrm>
              <a:prstGeom prst="rect">
                <a:avLst/>
              </a:prstGeom>
              <a:blipFill>
                <a:blip r:embed="rId2"/>
                <a:stretch>
                  <a:fillRect b="-377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Oval 15">
            <a:extLst>
              <a:ext uri="{FF2B5EF4-FFF2-40B4-BE49-F238E27FC236}">
                <a16:creationId xmlns:a16="http://schemas.microsoft.com/office/drawing/2014/main" id="{0E7C95AA-5C0E-436C-954D-F2C5577A245D}"/>
              </a:ext>
            </a:extLst>
          </p:cNvPr>
          <p:cNvSpPr/>
          <p:nvPr/>
        </p:nvSpPr>
        <p:spPr>
          <a:xfrm>
            <a:off x="4572522" y="4419600"/>
            <a:ext cx="724937" cy="685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7" tIns="45699" rIns="91397" bIns="45699"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Aaril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513038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9878" y="304801"/>
            <a:ext cx="8600074" cy="2133955"/>
          </a:xfrm>
          <a:prstGeom prst="rect">
            <a:avLst/>
          </a:prstGeom>
          <a:solidFill>
            <a:schemeClr val="bg1"/>
          </a:solidFill>
        </p:spPr>
        <p:txBody>
          <a:bodyPr wrap="square" lIns="77382" tIns="38690" rIns="77382" bIns="38690" rtlCol="0">
            <a:spAutoFit/>
          </a:bodyPr>
          <a:lstStyle/>
          <a:p>
            <a:pPr algn="just" defTabSz="913877">
              <a:lnSpc>
                <a:spcPts val="4100"/>
              </a:lnSpc>
            </a:pP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>
                <a:solidFill>
                  <a:srgbClr val="150589"/>
                </a:solidFill>
                <a:latin typeface="Times New Roman" pitchFamily="18" charset="0"/>
                <a:cs typeface="Times New Roman" pitchFamily="18" charset="0"/>
              </a:rPr>
              <a:t>Hai ô tô cùng chuyển gạo ở một kho. Ô tô thứ nhất chuyển </a:t>
            </a:r>
            <a:r>
              <a:rPr lang="en-US" sz="2800" b="1" dirty="0" err="1">
                <a:solidFill>
                  <a:srgbClr val="150589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15058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err="1">
                <a:solidFill>
                  <a:srgbClr val="150589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150589"/>
                </a:solidFill>
                <a:latin typeface="Times New Roman" pitchFamily="18" charset="0"/>
                <a:cs typeface="Times New Roman" pitchFamily="18" charset="0"/>
              </a:rPr>
              <a:t> gạo trong kho, ô tô thứ hai </a:t>
            </a:r>
            <a:r>
              <a:rPr lang="en-US" sz="2800" b="1" dirty="0" err="1">
                <a:solidFill>
                  <a:srgbClr val="150589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800" b="1" dirty="0">
                <a:solidFill>
                  <a:srgbClr val="1505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50589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150589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b="1" dirty="0" err="1">
                <a:solidFill>
                  <a:srgbClr val="150589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1505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50589"/>
                </a:solidFill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2800" b="1" dirty="0">
                <a:solidFill>
                  <a:srgbClr val="150589"/>
                </a:solidFill>
                <a:latin typeface="Times New Roman" pitchFamily="18" charset="0"/>
                <a:cs typeface="Times New Roman" pitchFamily="18" charset="0"/>
              </a:rPr>
              <a:t> trong kho. Hỏi cả hai ô tô chuyển được bao nhiêu phần số gạo trong kho?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73748" y="2286000"/>
            <a:ext cx="3157230" cy="2625500"/>
          </a:xfrm>
          <a:prstGeom prst="rect">
            <a:avLst/>
          </a:prstGeom>
          <a:solidFill>
            <a:schemeClr val="bg1"/>
          </a:solidFill>
        </p:spPr>
        <p:txBody>
          <a:bodyPr wrap="square" lIns="77382" tIns="38690" rIns="77382" bIns="38690" rtlCol="0">
            <a:spAutoFit/>
          </a:bodyPr>
          <a:lstStyle/>
          <a:p>
            <a:pPr defTabSz="913877">
              <a:lnSpc>
                <a:spcPts val="5100"/>
              </a:lnSpc>
            </a:pPr>
            <a:r>
              <a:rPr lang="en-US" sz="2800" b="1" u="sng" dirty="0">
                <a:solidFill>
                  <a:srgbClr val="150589"/>
                </a:solidFill>
                <a:latin typeface="Aaril"/>
              </a:rPr>
              <a:t>Tóm </a:t>
            </a:r>
            <a:r>
              <a:rPr lang="en-US" sz="2800" b="1" u="sng" dirty="0" err="1">
                <a:solidFill>
                  <a:srgbClr val="150589"/>
                </a:solidFill>
                <a:latin typeface="Aaril"/>
              </a:rPr>
              <a:t>tắt</a:t>
            </a:r>
            <a:r>
              <a:rPr lang="en-US" sz="2800" b="1" u="sng" dirty="0">
                <a:solidFill>
                  <a:srgbClr val="150589"/>
                </a:solidFill>
                <a:latin typeface="Aaril"/>
              </a:rPr>
              <a:t>:</a:t>
            </a:r>
            <a:endParaRPr lang="en-US" sz="2800" b="1" i="1" dirty="0">
              <a:solidFill>
                <a:srgbClr val="150589"/>
              </a:solidFill>
            </a:endParaRPr>
          </a:p>
          <a:p>
            <a:pPr defTabSz="913877">
              <a:lnSpc>
                <a:spcPts val="5100"/>
              </a:lnSpc>
            </a:pPr>
            <a:r>
              <a:rPr lang="en-US" sz="2800" b="1" dirty="0">
                <a:solidFill>
                  <a:srgbClr val="150589"/>
                </a:solidFill>
                <a:latin typeface="Aaril"/>
              </a:rPr>
              <a:t>Ô </a:t>
            </a:r>
            <a:r>
              <a:rPr lang="en-US" sz="2800" b="1" dirty="0" err="1">
                <a:solidFill>
                  <a:srgbClr val="150589"/>
                </a:solidFill>
                <a:latin typeface="Aaril"/>
              </a:rPr>
              <a:t>tô</a:t>
            </a:r>
            <a:r>
              <a:rPr lang="en-US" sz="2800" b="1" dirty="0">
                <a:solidFill>
                  <a:srgbClr val="150589"/>
                </a:solidFill>
                <a:latin typeface="Aaril"/>
              </a:rPr>
              <a:t> 1:    </a:t>
            </a:r>
            <a:r>
              <a:rPr lang="en-US" sz="2800" b="1" dirty="0" err="1">
                <a:solidFill>
                  <a:srgbClr val="150589"/>
                </a:solidFill>
                <a:latin typeface="Aaril"/>
              </a:rPr>
              <a:t>số</a:t>
            </a:r>
            <a:r>
              <a:rPr lang="en-US" sz="2800" b="1" dirty="0">
                <a:solidFill>
                  <a:srgbClr val="150589"/>
                </a:solidFill>
                <a:latin typeface="Aaril"/>
              </a:rPr>
              <a:t> </a:t>
            </a:r>
            <a:r>
              <a:rPr lang="en-US" sz="2800" b="1" dirty="0" err="1">
                <a:solidFill>
                  <a:srgbClr val="150589"/>
                </a:solidFill>
                <a:latin typeface="Aaril"/>
              </a:rPr>
              <a:t>gạo</a:t>
            </a:r>
            <a:endParaRPr lang="en-US" sz="2800" b="1" dirty="0">
              <a:solidFill>
                <a:srgbClr val="150589"/>
              </a:solidFill>
              <a:latin typeface="Aaril"/>
            </a:endParaRPr>
          </a:p>
          <a:p>
            <a:pPr defTabSz="913877">
              <a:lnSpc>
                <a:spcPts val="5100"/>
              </a:lnSpc>
            </a:pPr>
            <a:r>
              <a:rPr lang="en-US" sz="2800" b="1" dirty="0">
                <a:solidFill>
                  <a:srgbClr val="150589"/>
                </a:solidFill>
                <a:latin typeface="Aaril"/>
              </a:rPr>
              <a:t>Ô </a:t>
            </a:r>
            <a:r>
              <a:rPr lang="en-US" sz="2800" b="1" dirty="0" err="1">
                <a:solidFill>
                  <a:srgbClr val="150589"/>
                </a:solidFill>
                <a:latin typeface="Aaril"/>
              </a:rPr>
              <a:t>tô</a:t>
            </a:r>
            <a:r>
              <a:rPr lang="en-US" sz="2800" b="1" dirty="0">
                <a:solidFill>
                  <a:srgbClr val="150589"/>
                </a:solidFill>
                <a:latin typeface="Aaril"/>
              </a:rPr>
              <a:t> 2:   </a:t>
            </a:r>
            <a:r>
              <a:rPr lang="en-US" sz="2800" b="1" dirty="0" err="1">
                <a:solidFill>
                  <a:srgbClr val="150589"/>
                </a:solidFill>
                <a:latin typeface="Aaril"/>
              </a:rPr>
              <a:t>số</a:t>
            </a:r>
            <a:r>
              <a:rPr lang="en-US" sz="2800" b="1" dirty="0">
                <a:solidFill>
                  <a:srgbClr val="150589"/>
                </a:solidFill>
                <a:latin typeface="Aaril"/>
              </a:rPr>
              <a:t> </a:t>
            </a:r>
            <a:r>
              <a:rPr lang="en-US" sz="2800" b="1" dirty="0" err="1">
                <a:solidFill>
                  <a:srgbClr val="150589"/>
                </a:solidFill>
                <a:latin typeface="Aaril"/>
              </a:rPr>
              <a:t>gạo</a:t>
            </a:r>
            <a:endParaRPr lang="en-US" sz="2800" b="1" dirty="0">
              <a:solidFill>
                <a:srgbClr val="150589"/>
              </a:solidFill>
              <a:latin typeface="Aaril"/>
            </a:endParaRPr>
          </a:p>
          <a:p>
            <a:pPr defTabSz="913877">
              <a:lnSpc>
                <a:spcPts val="5100"/>
              </a:lnSpc>
            </a:pPr>
            <a:r>
              <a:rPr lang="en-US" sz="2800" b="1" dirty="0" err="1">
                <a:solidFill>
                  <a:srgbClr val="150589"/>
                </a:solidFill>
                <a:latin typeface="Aaril"/>
              </a:rPr>
              <a:t>Cả</a:t>
            </a:r>
            <a:r>
              <a:rPr lang="en-US" sz="2800" b="1" dirty="0">
                <a:solidFill>
                  <a:srgbClr val="150589"/>
                </a:solidFill>
                <a:latin typeface="Aaril"/>
              </a:rPr>
              <a:t> 2 ô </a:t>
            </a:r>
            <a:r>
              <a:rPr lang="en-US" sz="2800" b="1" dirty="0" err="1">
                <a:solidFill>
                  <a:srgbClr val="150589"/>
                </a:solidFill>
                <a:latin typeface="Aaril"/>
              </a:rPr>
              <a:t>tô</a:t>
            </a:r>
            <a:r>
              <a:rPr lang="en-US" sz="2800" b="1" dirty="0">
                <a:solidFill>
                  <a:srgbClr val="150589"/>
                </a:solidFill>
                <a:latin typeface="Aaril"/>
              </a:rPr>
              <a:t>: … </a:t>
            </a:r>
            <a:r>
              <a:rPr lang="en-US" sz="2800" b="1" dirty="0" err="1">
                <a:solidFill>
                  <a:srgbClr val="150589"/>
                </a:solidFill>
                <a:latin typeface="Aaril"/>
              </a:rPr>
              <a:t>số</a:t>
            </a:r>
            <a:r>
              <a:rPr lang="en-US" sz="2800" b="1" dirty="0">
                <a:solidFill>
                  <a:srgbClr val="150589"/>
                </a:solidFill>
                <a:latin typeface="Aaril"/>
              </a:rPr>
              <a:t> </a:t>
            </a:r>
            <a:r>
              <a:rPr lang="en-US" sz="2800" b="1" dirty="0" err="1">
                <a:solidFill>
                  <a:srgbClr val="150589"/>
                </a:solidFill>
                <a:latin typeface="Aaril"/>
              </a:rPr>
              <a:t>gạo</a:t>
            </a:r>
            <a:r>
              <a:rPr lang="en-US" sz="2800" b="1" dirty="0">
                <a:solidFill>
                  <a:srgbClr val="150589"/>
                </a:solidFill>
                <a:latin typeface="Aaril"/>
              </a:rPr>
              <a:t>?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962400" y="3352800"/>
            <a:ext cx="5131996" cy="939910"/>
          </a:xfrm>
          <a:prstGeom prst="rect">
            <a:avLst/>
          </a:prstGeom>
          <a:noFill/>
        </p:spPr>
        <p:txBody>
          <a:bodyPr wrap="none" lIns="77382" tIns="38690" rIns="77382" bIns="38690" rtlCol="0">
            <a:spAutoFit/>
          </a:bodyPr>
          <a:lstStyle/>
          <a:p>
            <a:pPr defTabSz="913877"/>
            <a:r>
              <a:rPr lang="en-US" sz="2800" b="1" i="1" dirty="0" err="1">
                <a:solidFill>
                  <a:srgbClr val="150589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b="1" i="1" dirty="0">
                <a:solidFill>
                  <a:srgbClr val="1505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150589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i="1" dirty="0">
                <a:solidFill>
                  <a:srgbClr val="150589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00" b="1" i="1" dirty="0" err="1">
                <a:solidFill>
                  <a:srgbClr val="150589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b="1" i="1" dirty="0">
                <a:solidFill>
                  <a:srgbClr val="1505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150589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800" b="1" i="1" dirty="0">
                <a:solidFill>
                  <a:srgbClr val="1505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150589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i="1" dirty="0">
                <a:solidFill>
                  <a:srgbClr val="1505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150589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i="1" dirty="0">
                <a:solidFill>
                  <a:srgbClr val="1505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150589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b="1" i="1" dirty="0">
                <a:solidFill>
                  <a:srgbClr val="150589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defTabSz="913877"/>
            <a:r>
              <a:rPr lang="en-US" sz="2800" b="1" i="1" dirty="0" err="1">
                <a:solidFill>
                  <a:srgbClr val="150589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i="1" dirty="0">
                <a:solidFill>
                  <a:srgbClr val="1505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150589"/>
                </a:solidFill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2800" b="1" i="1" dirty="0">
                <a:solidFill>
                  <a:srgbClr val="1505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150589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i="1" dirty="0">
                <a:solidFill>
                  <a:srgbClr val="1505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150589"/>
                </a:solidFill>
                <a:latin typeface="Times New Roman" pitchFamily="18" charset="0"/>
                <a:cs typeface="Times New Roman" pitchFamily="18" charset="0"/>
              </a:rPr>
              <a:t>kho</a:t>
            </a:r>
            <a:r>
              <a:rPr lang="en-US" sz="2800" b="1" i="1" dirty="0">
                <a:solidFill>
                  <a:srgbClr val="1505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150589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i="1" dirty="0">
                <a:solidFill>
                  <a:srgbClr val="150589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/>
              <p:cNvSpPr txBox="1"/>
              <p:nvPr/>
            </p:nvSpPr>
            <p:spPr>
              <a:xfrm>
                <a:off x="4572000" y="4256835"/>
                <a:ext cx="1813780" cy="772365"/>
              </a:xfrm>
              <a:prstGeom prst="rect">
                <a:avLst/>
              </a:prstGeom>
              <a:noFill/>
            </p:spPr>
            <p:txBody>
              <a:bodyPr wrap="none" lIns="77382" tIns="38690" rIns="77382" bIns="38690" rtlCol="0">
                <a:spAutoFit/>
              </a:bodyPr>
              <a:lstStyle/>
              <a:p>
                <a:pPr defTabSz="913877"/>
                <a14:m>
                  <m:oMath xmlns:m="http://schemas.openxmlformats.org/officeDocument/2006/math">
                    <m:f>
                      <m:fPr>
                        <m:ctrlPr>
                          <a:rPr lang="en-US" sz="3100" b="1" i="1">
                            <a:solidFill>
                              <a:srgbClr val="150589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100" b="1" i="1">
                            <a:solidFill>
                              <a:srgbClr val="150589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US" sz="3100" b="1" i="1">
                            <a:solidFill>
                              <a:srgbClr val="150589"/>
                            </a:solidFill>
                            <a:latin typeface="Cambria Math"/>
                          </a:rPr>
                          <m:t>𝟕</m:t>
                        </m:r>
                      </m:den>
                    </m:f>
                  </m:oMath>
                </a14:m>
                <a:r>
                  <a:rPr lang="en-US" sz="3100" b="1" dirty="0">
                    <a:solidFill>
                      <a:srgbClr val="150589"/>
                    </a:solidFill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100" b="1" i="1">
                            <a:solidFill>
                              <a:srgbClr val="150589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100" b="1" i="1">
                            <a:solidFill>
                              <a:srgbClr val="150589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3100" b="1" i="1">
                            <a:solidFill>
                              <a:srgbClr val="150589"/>
                            </a:solidFill>
                            <a:latin typeface="Cambria Math"/>
                          </a:rPr>
                          <m:t>𝟕</m:t>
                        </m:r>
                      </m:den>
                    </m:f>
                  </m:oMath>
                </a14:m>
                <a:r>
                  <a:rPr lang="en-US" sz="3100" b="1" dirty="0">
                    <a:solidFill>
                      <a:srgbClr val="150589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100" b="1" i="1">
                            <a:solidFill>
                              <a:srgbClr val="150589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100" b="1" i="1">
                            <a:solidFill>
                              <a:srgbClr val="150589"/>
                            </a:solidFill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en-US" sz="3100" b="1" i="1">
                            <a:solidFill>
                              <a:srgbClr val="150589"/>
                            </a:solidFill>
                            <a:latin typeface="Cambria Math"/>
                          </a:rPr>
                          <m:t>𝟕</m:t>
                        </m:r>
                      </m:den>
                    </m:f>
                  </m:oMath>
                </a14:m>
                <a:endParaRPr lang="en-US" sz="3100" b="1" dirty="0">
                  <a:solidFill>
                    <a:srgbClr val="150589"/>
                  </a:solidFill>
                </a:endParaRPr>
              </a:p>
            </p:txBody>
          </p:sp>
        </mc:Choice>
        <mc:Fallback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256835"/>
                <a:ext cx="1813780" cy="772365"/>
              </a:xfrm>
              <a:prstGeom prst="rect">
                <a:avLst/>
              </a:prstGeom>
              <a:blipFill>
                <a:blip r:embed="rId4"/>
                <a:stretch>
                  <a:fillRect b="-173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/>
              <p:cNvSpPr txBox="1"/>
              <p:nvPr/>
            </p:nvSpPr>
            <p:spPr>
              <a:xfrm>
                <a:off x="4823123" y="4875726"/>
                <a:ext cx="4320877" cy="772365"/>
              </a:xfrm>
              <a:prstGeom prst="rect">
                <a:avLst/>
              </a:prstGeom>
              <a:noFill/>
            </p:spPr>
            <p:txBody>
              <a:bodyPr wrap="none" lIns="77382" tIns="38690" rIns="77382" bIns="38690" rtlCol="0">
                <a:spAutoFit/>
              </a:bodyPr>
              <a:lstStyle/>
              <a:p>
                <a:pPr defTabSz="913877"/>
                <a:r>
                  <a:rPr lang="en-US" sz="2800" b="1" i="1" dirty="0">
                    <a:solidFill>
                      <a:srgbClr val="150589"/>
                    </a:solidFill>
                    <a:latin typeface="Times New Roman" pitchFamily="18" charset="0"/>
                    <a:cs typeface="Times New Roman" pitchFamily="18" charset="0"/>
                  </a:rPr>
                  <a:t>Đáp </a:t>
                </a:r>
                <a:r>
                  <a:rPr lang="en-US" sz="2800" b="1" i="1" dirty="0" err="1">
                    <a:solidFill>
                      <a:srgbClr val="150589"/>
                    </a:solidFill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800" b="1" i="1" dirty="0">
                    <a:solidFill>
                      <a:srgbClr val="150589"/>
                    </a:solidFill>
                    <a:latin typeface="Times New Roman" pitchFamily="18" charset="0"/>
                    <a:cs typeface="Times New Roman" pitchFamily="18" charset="0"/>
                  </a:rPr>
                  <a:t>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100" b="1" i="1">
                            <a:solidFill>
                              <a:srgbClr val="150589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100" b="1" i="1">
                            <a:solidFill>
                              <a:srgbClr val="150589"/>
                            </a:solidFill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en-US" sz="3100" b="1" i="1">
                            <a:solidFill>
                              <a:srgbClr val="150589"/>
                            </a:solidFill>
                            <a:latin typeface="Cambria Math"/>
                          </a:rPr>
                          <m:t>𝟕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rgbClr val="150589"/>
                    </a:solidFill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en-US" sz="2800" b="1" i="1" dirty="0">
                    <a:solidFill>
                      <a:srgbClr val="150589"/>
                    </a:solidFill>
                    <a:latin typeface="Times New Roman" pitchFamily="18" charset="0"/>
                    <a:cs typeface="Times New Roman" pitchFamily="18" charset="0"/>
                  </a:rPr>
                  <a:t>số </a:t>
                </a:r>
                <a:r>
                  <a:rPr lang="en-US" sz="2800" b="1" i="1" dirty="0" err="1">
                    <a:solidFill>
                      <a:srgbClr val="150589"/>
                    </a:solidFill>
                    <a:latin typeface="Times New Roman" pitchFamily="18" charset="0"/>
                    <a:cs typeface="Times New Roman" pitchFamily="18" charset="0"/>
                  </a:rPr>
                  <a:t>gạo</a:t>
                </a:r>
                <a:r>
                  <a:rPr lang="en-US" sz="2800" b="1" i="1" dirty="0">
                    <a:solidFill>
                      <a:srgbClr val="150589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i="1" dirty="0" err="1">
                    <a:solidFill>
                      <a:srgbClr val="150589"/>
                    </a:solidFill>
                    <a:latin typeface="Times New Roman" pitchFamily="18" charset="0"/>
                    <a:cs typeface="Times New Roman" pitchFamily="18" charset="0"/>
                  </a:rPr>
                  <a:t>trong</a:t>
                </a:r>
                <a:r>
                  <a:rPr lang="en-US" sz="2800" b="1" i="1" dirty="0">
                    <a:solidFill>
                      <a:srgbClr val="150589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i="1" dirty="0" err="1">
                    <a:solidFill>
                      <a:srgbClr val="150589"/>
                    </a:solidFill>
                    <a:latin typeface="Times New Roman" pitchFamily="18" charset="0"/>
                    <a:cs typeface="Times New Roman" pitchFamily="18" charset="0"/>
                  </a:rPr>
                  <a:t>kho</a:t>
                </a:r>
                <a:endParaRPr lang="en-US" sz="2800" b="1" i="1" dirty="0">
                  <a:solidFill>
                    <a:srgbClr val="15058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3123" y="4875726"/>
                <a:ext cx="4320877" cy="772365"/>
              </a:xfrm>
              <a:prstGeom prst="rect">
                <a:avLst/>
              </a:prstGeom>
              <a:blipFill>
                <a:blip r:embed="rId5"/>
                <a:stretch>
                  <a:fillRect l="-3244" r="-2116" b="-70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/>
          <p:cNvSpPr txBox="1"/>
          <p:nvPr/>
        </p:nvSpPr>
        <p:spPr>
          <a:xfrm>
            <a:off x="6019800" y="4426797"/>
            <a:ext cx="3073967" cy="509023"/>
          </a:xfrm>
          <a:prstGeom prst="rect">
            <a:avLst/>
          </a:prstGeom>
          <a:noFill/>
        </p:spPr>
        <p:txBody>
          <a:bodyPr wrap="square" lIns="77382" tIns="38690" rIns="77382" bIns="38690" rtlCol="0">
            <a:spAutoFit/>
          </a:bodyPr>
          <a:lstStyle/>
          <a:p>
            <a:pPr defTabSz="913877"/>
            <a:r>
              <a:rPr lang="en-US" sz="2800" b="1" i="1" dirty="0">
                <a:solidFill>
                  <a:srgbClr val="150589"/>
                </a:solidFill>
                <a:latin typeface="Times New Roman" pitchFamily="18" charset="0"/>
                <a:cs typeface="Times New Roman" pitchFamily="18" charset="0"/>
              </a:rPr>
              <a:t>   (</a:t>
            </a:r>
            <a:r>
              <a:rPr lang="en-US" sz="2800" b="1" i="1" dirty="0" err="1">
                <a:solidFill>
                  <a:srgbClr val="150589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i="1" dirty="0">
                <a:solidFill>
                  <a:srgbClr val="1505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150589"/>
                </a:solidFill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2800" b="1" i="1" dirty="0">
                <a:solidFill>
                  <a:srgbClr val="150589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172200" y="2875807"/>
            <a:ext cx="1828800" cy="447468"/>
          </a:xfrm>
          <a:prstGeom prst="rect">
            <a:avLst/>
          </a:prstGeom>
          <a:noFill/>
        </p:spPr>
        <p:txBody>
          <a:bodyPr wrap="square" lIns="77382" tIns="38690" rIns="77382" bIns="38690" rtlCol="0">
            <a:spAutoFit/>
          </a:bodyPr>
          <a:lstStyle/>
          <a:p>
            <a:pPr defTabSz="913877"/>
            <a:r>
              <a:rPr lang="en-US" sz="2400" b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giải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69004411-2FA9-47AD-9122-0D3BAEA6A38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1397934"/>
              </p:ext>
            </p:extLst>
          </p:nvPr>
        </p:nvGraphicFramePr>
        <p:xfrm>
          <a:off x="4794250" y="23717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14120" imgH="177480" progId="Equation.DSMT4">
                  <p:embed/>
                </p:oleObj>
              </mc:Choice>
              <mc:Fallback>
                <p:oleObj name="Equation" r:id="rId6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794250" y="2371725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9AAEEF1-F00D-4484-B469-975BE144C8AF}"/>
                  </a:ext>
                </a:extLst>
              </p:cNvPr>
              <p:cNvSpPr txBox="1"/>
              <p:nvPr/>
            </p:nvSpPr>
            <p:spPr>
              <a:xfrm>
                <a:off x="3429000" y="831438"/>
                <a:ext cx="201978" cy="69256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chemeClr val="accent4"/>
                  </a:solidFill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9AAEEF1-F00D-4484-B469-975BE144C8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831438"/>
                <a:ext cx="201978" cy="69256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2ABAB7D-EC29-4B31-ABEB-8FC3CE1C4C58}"/>
                  </a:ext>
                </a:extLst>
              </p:cNvPr>
              <p:cNvSpPr txBox="1"/>
              <p:nvPr/>
            </p:nvSpPr>
            <p:spPr>
              <a:xfrm>
                <a:off x="2438400" y="1288638"/>
                <a:ext cx="430578" cy="69256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chemeClr val="accent4"/>
                  </a:solidFill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2ABAB7D-EC29-4B31-ABEB-8FC3CE1C4C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1288638"/>
                <a:ext cx="430578" cy="69256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D975011-0AE2-4B1F-B82F-EB0AD9264C6C}"/>
                  </a:ext>
                </a:extLst>
              </p:cNvPr>
              <p:cNvSpPr txBox="1"/>
              <p:nvPr/>
            </p:nvSpPr>
            <p:spPr>
              <a:xfrm>
                <a:off x="1447800" y="3691248"/>
                <a:ext cx="430578" cy="69256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chemeClr val="accent4"/>
                  </a:solidFill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D975011-0AE2-4B1F-B82F-EB0AD9264C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3691248"/>
                <a:ext cx="430578" cy="69256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414A7FE-DB6E-418C-99D8-9E8BF481DABF}"/>
                  </a:ext>
                </a:extLst>
              </p:cNvPr>
              <p:cNvSpPr txBox="1"/>
              <p:nvPr/>
            </p:nvSpPr>
            <p:spPr>
              <a:xfrm>
                <a:off x="1550622" y="2998686"/>
                <a:ext cx="201978" cy="69256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chemeClr val="accent4"/>
                  </a:solidFill>
                </a:endParaRP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414A7FE-DB6E-418C-99D8-9E8BF481DA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0622" y="2998686"/>
                <a:ext cx="201978" cy="69256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4907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14:prism isInverted="1"/>
      </p:transition>
    </mc:Choice>
    <mc:Fallback xmlns="">
      <p:transition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450"/>
                            </p:stCondLst>
                            <p:childTnLst>
                              <p:par>
                                <p:cTn id="4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 tmFilter="0,0; .5, 1; 1, 1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0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4" grpId="0" animBg="1"/>
      <p:bldP spid="37" grpId="0"/>
      <p:bldP spid="38" grpId="0"/>
      <p:bldP spid="39" grpId="0"/>
      <p:bldP spid="40" grpId="0"/>
      <p:bldP spid="41" grpId="0"/>
      <p:bldP spid="4" grpId="0"/>
      <p:bldP spid="11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771514"/>
            <a:ext cx="8534400" cy="1200286"/>
          </a:xfrm>
          <a:prstGeom prst="rect">
            <a:avLst/>
          </a:prstGeom>
          <a:solidFill>
            <a:srgbClr val="FFFF00"/>
          </a:solidFill>
        </p:spPr>
        <p:txBody>
          <a:bodyPr wrap="square" lIns="91397" tIns="45699" rIns="91397" bIns="45699" rtlCol="0">
            <a:spAutoFit/>
          </a:bodyPr>
          <a:lstStyle/>
          <a:p>
            <a:pPr algn="just"/>
            <a:r>
              <a:rPr lang="en-US" sz="3600" b="1" dirty="0" err="1">
                <a:solidFill>
                  <a:srgbClr val="002060"/>
                </a:solidFill>
                <a:latin typeface="Aaril"/>
              </a:rPr>
              <a:t>Muốn</a:t>
            </a:r>
            <a:r>
              <a:rPr lang="en-US" sz="3600" b="1" dirty="0">
                <a:solidFill>
                  <a:srgbClr val="002060"/>
                </a:solidFill>
                <a:latin typeface="Aaril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aril"/>
              </a:rPr>
              <a:t>cộng</a:t>
            </a:r>
            <a:r>
              <a:rPr lang="en-US" sz="3600" b="1" dirty="0">
                <a:solidFill>
                  <a:srgbClr val="002060"/>
                </a:solidFill>
                <a:latin typeface="Aaril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aril"/>
              </a:rPr>
              <a:t>hai</a:t>
            </a:r>
            <a:r>
              <a:rPr lang="en-US" sz="3600" b="1" dirty="0">
                <a:solidFill>
                  <a:srgbClr val="002060"/>
                </a:solidFill>
                <a:latin typeface="Aaril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aril"/>
              </a:rPr>
              <a:t>phân</a:t>
            </a:r>
            <a:r>
              <a:rPr lang="en-US" sz="3600" b="1" dirty="0">
                <a:solidFill>
                  <a:srgbClr val="002060"/>
                </a:solidFill>
                <a:latin typeface="Aaril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aril"/>
              </a:rPr>
              <a:t>số</a:t>
            </a:r>
            <a:r>
              <a:rPr lang="en-US" sz="3600" b="1" dirty="0">
                <a:solidFill>
                  <a:srgbClr val="002060"/>
                </a:solidFill>
                <a:latin typeface="Aaril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aril"/>
              </a:rPr>
              <a:t>cùng</a:t>
            </a:r>
            <a:r>
              <a:rPr lang="en-US" sz="3600" b="1" dirty="0">
                <a:solidFill>
                  <a:srgbClr val="002060"/>
                </a:solidFill>
                <a:latin typeface="Aaril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aril"/>
              </a:rPr>
              <a:t>mẫu</a:t>
            </a:r>
            <a:r>
              <a:rPr lang="en-US" sz="3600" b="1" dirty="0">
                <a:solidFill>
                  <a:srgbClr val="002060"/>
                </a:solidFill>
                <a:latin typeface="Aaril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aril"/>
              </a:rPr>
              <a:t>số</a:t>
            </a:r>
            <a:r>
              <a:rPr lang="en-US" sz="3600" b="1" dirty="0">
                <a:solidFill>
                  <a:srgbClr val="002060"/>
                </a:solidFill>
                <a:latin typeface="Aaril"/>
              </a:rPr>
              <a:t>, ta </a:t>
            </a:r>
            <a:r>
              <a:rPr lang="en-US" sz="3600" b="1" dirty="0" err="1">
                <a:solidFill>
                  <a:srgbClr val="002060"/>
                </a:solidFill>
                <a:latin typeface="Aaril"/>
              </a:rPr>
              <a:t>làm</a:t>
            </a:r>
            <a:r>
              <a:rPr lang="en-US" sz="3600" b="1" dirty="0">
                <a:solidFill>
                  <a:srgbClr val="002060"/>
                </a:solidFill>
                <a:latin typeface="Aaril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aril"/>
              </a:rPr>
              <a:t>như</a:t>
            </a:r>
            <a:r>
              <a:rPr lang="en-US" sz="3600" b="1" dirty="0">
                <a:solidFill>
                  <a:srgbClr val="002060"/>
                </a:solidFill>
                <a:latin typeface="Aaril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aril"/>
              </a:rPr>
              <a:t>thế</a:t>
            </a:r>
            <a:r>
              <a:rPr lang="en-US" sz="3600" b="1" dirty="0">
                <a:solidFill>
                  <a:srgbClr val="002060"/>
                </a:solidFill>
                <a:latin typeface="Aaril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aril"/>
              </a:rPr>
              <a:t>nào</a:t>
            </a:r>
            <a:r>
              <a:rPr lang="en-US" sz="3600" b="1" dirty="0">
                <a:solidFill>
                  <a:srgbClr val="002060"/>
                </a:solidFill>
                <a:latin typeface="Aaril"/>
              </a:rPr>
              <a:t>?</a:t>
            </a:r>
          </a:p>
        </p:txBody>
      </p:sp>
      <p:sp>
        <p:nvSpPr>
          <p:cNvPr id="5" name="Horizontal Scroll 4"/>
          <p:cNvSpPr/>
          <p:nvPr/>
        </p:nvSpPr>
        <p:spPr>
          <a:xfrm>
            <a:off x="152400" y="2301542"/>
            <a:ext cx="8767916" cy="4708858"/>
          </a:xfrm>
          <a:prstGeom prst="horizontalScroll">
            <a:avLst>
              <a:gd name="adj" fmla="val 15994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7" tIns="45699" rIns="91397" bIns="45699" spcCol="0" rtlCol="0" anchor="ctr"/>
          <a:lstStyle/>
          <a:p>
            <a:pPr algn="just"/>
            <a:r>
              <a:rPr lang="en-US" sz="4000" b="1" dirty="0">
                <a:solidFill>
                  <a:srgbClr val="FF0000"/>
                </a:solidFill>
                <a:latin typeface="Aaril"/>
              </a:rPr>
              <a:t>Muốn </a:t>
            </a:r>
            <a:r>
              <a:rPr lang="en-US" sz="4000" b="1" dirty="0" err="1">
                <a:solidFill>
                  <a:srgbClr val="FF0000"/>
                </a:solidFill>
                <a:latin typeface="Aaril"/>
              </a:rPr>
              <a:t>cộng</a:t>
            </a:r>
            <a:r>
              <a:rPr lang="en-US" sz="4000" b="1" dirty="0">
                <a:solidFill>
                  <a:srgbClr val="FF0000"/>
                </a:solidFill>
                <a:latin typeface="Aaril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aril"/>
              </a:rPr>
              <a:t>hai</a:t>
            </a:r>
            <a:r>
              <a:rPr lang="en-US" sz="4000" b="1" dirty="0">
                <a:solidFill>
                  <a:srgbClr val="FF0000"/>
                </a:solidFill>
                <a:latin typeface="Aaril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aril"/>
              </a:rPr>
              <a:t>phân</a:t>
            </a:r>
            <a:r>
              <a:rPr lang="en-US" sz="4000" b="1" dirty="0">
                <a:solidFill>
                  <a:srgbClr val="FF0000"/>
                </a:solidFill>
                <a:latin typeface="Aaril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aril"/>
              </a:rPr>
              <a:t>số</a:t>
            </a:r>
            <a:r>
              <a:rPr lang="en-US" sz="4000" b="1" dirty="0">
                <a:solidFill>
                  <a:srgbClr val="FF0000"/>
                </a:solidFill>
                <a:latin typeface="Aaril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aril"/>
              </a:rPr>
              <a:t>cùng</a:t>
            </a:r>
            <a:r>
              <a:rPr lang="en-US" sz="4000" b="1" dirty="0">
                <a:solidFill>
                  <a:srgbClr val="FF0000"/>
                </a:solidFill>
                <a:latin typeface="Aaril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aril"/>
              </a:rPr>
              <a:t>mẫu</a:t>
            </a:r>
            <a:r>
              <a:rPr lang="en-US" sz="4000" b="1" dirty="0">
                <a:solidFill>
                  <a:srgbClr val="FF0000"/>
                </a:solidFill>
                <a:latin typeface="Aaril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aril"/>
              </a:rPr>
              <a:t>số</a:t>
            </a:r>
            <a:r>
              <a:rPr lang="en-US" sz="4000" b="1" dirty="0">
                <a:solidFill>
                  <a:srgbClr val="FF0000"/>
                </a:solidFill>
                <a:latin typeface="Aaril"/>
              </a:rPr>
              <a:t>, ta </a:t>
            </a:r>
            <a:r>
              <a:rPr lang="en-US" sz="4000" b="1" dirty="0" err="1">
                <a:solidFill>
                  <a:srgbClr val="FF0000"/>
                </a:solidFill>
                <a:latin typeface="Aaril"/>
              </a:rPr>
              <a:t>cộng</a:t>
            </a:r>
            <a:r>
              <a:rPr lang="en-US" sz="4000" b="1" dirty="0">
                <a:solidFill>
                  <a:srgbClr val="FF0000"/>
                </a:solidFill>
                <a:latin typeface="Aaril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aril"/>
              </a:rPr>
              <a:t>hai</a:t>
            </a:r>
            <a:r>
              <a:rPr lang="en-US" sz="4000" b="1" dirty="0">
                <a:solidFill>
                  <a:srgbClr val="FF0000"/>
                </a:solidFill>
                <a:latin typeface="Aaril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aril"/>
              </a:rPr>
              <a:t>tử</a:t>
            </a:r>
            <a:r>
              <a:rPr lang="en-US" sz="4000" b="1" dirty="0">
                <a:solidFill>
                  <a:srgbClr val="FF0000"/>
                </a:solidFill>
                <a:latin typeface="Aaril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aril"/>
              </a:rPr>
              <a:t>số</a:t>
            </a:r>
            <a:r>
              <a:rPr lang="en-US" sz="4000" b="1" dirty="0">
                <a:solidFill>
                  <a:srgbClr val="FF0000"/>
                </a:solidFill>
                <a:latin typeface="Aaril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aril"/>
              </a:rPr>
              <a:t>với</a:t>
            </a:r>
            <a:r>
              <a:rPr lang="en-US" sz="4000" b="1" dirty="0">
                <a:solidFill>
                  <a:srgbClr val="FF0000"/>
                </a:solidFill>
                <a:latin typeface="Aaril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aril"/>
              </a:rPr>
              <a:t>nhau</a:t>
            </a:r>
            <a:r>
              <a:rPr lang="en-US" sz="4000" b="1" dirty="0">
                <a:solidFill>
                  <a:srgbClr val="FF0000"/>
                </a:solidFill>
                <a:latin typeface="Aaril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aril"/>
              </a:rPr>
              <a:t>và</a:t>
            </a:r>
            <a:r>
              <a:rPr lang="en-US" sz="4000" b="1" dirty="0">
                <a:solidFill>
                  <a:srgbClr val="FF0000"/>
                </a:solidFill>
                <a:latin typeface="Aaril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aril"/>
              </a:rPr>
              <a:t>giữ</a:t>
            </a:r>
            <a:r>
              <a:rPr lang="en-US" sz="4000" b="1" dirty="0">
                <a:solidFill>
                  <a:srgbClr val="FF0000"/>
                </a:solidFill>
                <a:latin typeface="Aaril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aril"/>
              </a:rPr>
              <a:t>nguyên</a:t>
            </a:r>
            <a:r>
              <a:rPr lang="en-US" sz="4000" b="1" dirty="0">
                <a:solidFill>
                  <a:srgbClr val="FF0000"/>
                </a:solidFill>
                <a:latin typeface="Aaril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aril"/>
              </a:rPr>
              <a:t>mẫu</a:t>
            </a:r>
            <a:r>
              <a:rPr lang="en-US" sz="4000" b="1" dirty="0">
                <a:solidFill>
                  <a:srgbClr val="FF0000"/>
                </a:solidFill>
                <a:latin typeface="Aaril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aril"/>
              </a:rPr>
              <a:t>số</a:t>
            </a:r>
            <a:r>
              <a:rPr lang="en-US" sz="4000" b="1" dirty="0">
                <a:solidFill>
                  <a:srgbClr val="FF0000"/>
                </a:solidFill>
                <a:latin typeface="Aaril"/>
              </a:rPr>
              <a:t>.</a:t>
            </a:r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542D54E1-DB70-4A7B-BC61-3AB5DDEBB8B4}"/>
              </a:ext>
            </a:extLst>
          </p:cNvPr>
          <p:cNvSpPr txBox="1">
            <a:spLocks/>
          </p:cNvSpPr>
          <p:nvPr/>
        </p:nvSpPr>
        <p:spPr>
          <a:xfrm>
            <a:off x="0" y="129137"/>
            <a:ext cx="8903919" cy="762000"/>
          </a:xfrm>
          <a:prstGeom prst="rect">
            <a:avLst/>
          </a:prstGeom>
          <a:solidFill>
            <a:schemeClr val="bg1"/>
          </a:solidFill>
        </p:spPr>
        <p:txBody>
          <a:bodyPr vert="horz" lIns="91397" tIns="45699" rIns="91397" bIns="45699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 defTabSz="914400">
              <a:defRPr/>
            </a:pP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  <a:b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265B829-5DAC-493E-8921-BC747531A86D}"/>
              </a:ext>
            </a:extLst>
          </p:cNvPr>
          <p:cNvSpPr txBox="1"/>
          <p:nvPr/>
        </p:nvSpPr>
        <p:spPr>
          <a:xfrm>
            <a:off x="3048000" y="1043537"/>
            <a:ext cx="34547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991834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Box 3"/>
          <p:cNvSpPr txBox="1">
            <a:spLocks noChangeArrowheads="1"/>
          </p:cNvSpPr>
          <p:nvPr/>
        </p:nvSpPr>
        <p:spPr bwMode="auto">
          <a:xfrm>
            <a:off x="457200" y="228600"/>
            <a:ext cx="8534400" cy="3170099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000" dirty="0">
                <a:solidFill>
                  <a:srgbClr val="FFFF00"/>
                </a:solidFill>
              </a:rPr>
              <a:t>DẶN DÒ: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4000" dirty="0" err="1">
                <a:solidFill>
                  <a:srgbClr val="FFFF00"/>
                </a:solidFill>
              </a:rPr>
              <a:t>Nắm</a:t>
            </a:r>
            <a:r>
              <a:rPr lang="en-US" altLang="en-US" sz="4000" dirty="0">
                <a:solidFill>
                  <a:srgbClr val="FFFF00"/>
                </a:solidFill>
              </a:rPr>
              <a:t> </a:t>
            </a:r>
            <a:r>
              <a:rPr lang="en-US" altLang="en-US" sz="4000" dirty="0" err="1">
                <a:solidFill>
                  <a:srgbClr val="FFFF00"/>
                </a:solidFill>
              </a:rPr>
              <a:t>chắc</a:t>
            </a:r>
            <a:r>
              <a:rPr lang="en-US" altLang="en-US" sz="4000" dirty="0">
                <a:solidFill>
                  <a:srgbClr val="FFFF00"/>
                </a:solidFill>
              </a:rPr>
              <a:t> </a:t>
            </a:r>
            <a:r>
              <a:rPr lang="en-US" altLang="en-US" sz="4000" dirty="0" err="1">
                <a:solidFill>
                  <a:srgbClr val="FFFF00"/>
                </a:solidFill>
              </a:rPr>
              <a:t>kiến</a:t>
            </a:r>
            <a:r>
              <a:rPr lang="en-US" altLang="en-US" sz="4000" dirty="0">
                <a:solidFill>
                  <a:srgbClr val="FFFF00"/>
                </a:solidFill>
              </a:rPr>
              <a:t> </a:t>
            </a:r>
            <a:r>
              <a:rPr lang="en-US" altLang="en-US" sz="4000" dirty="0" err="1">
                <a:solidFill>
                  <a:srgbClr val="FFFF00"/>
                </a:solidFill>
              </a:rPr>
              <a:t>thức</a:t>
            </a:r>
            <a:r>
              <a:rPr lang="en-US" altLang="en-US" sz="4000" dirty="0">
                <a:solidFill>
                  <a:srgbClr val="FFFF00"/>
                </a:solidFill>
              </a:rPr>
              <a:t> </a:t>
            </a:r>
            <a:r>
              <a:rPr lang="en-US" altLang="en-US" sz="4000" dirty="0" err="1">
                <a:solidFill>
                  <a:srgbClr val="FFFF00"/>
                </a:solidFill>
              </a:rPr>
              <a:t>vừa</a:t>
            </a:r>
            <a:r>
              <a:rPr lang="en-US" altLang="en-US" sz="4000" dirty="0">
                <a:solidFill>
                  <a:srgbClr val="FFFF00"/>
                </a:solidFill>
              </a:rPr>
              <a:t> </a:t>
            </a:r>
            <a:r>
              <a:rPr lang="en-US" altLang="en-US" sz="4000" dirty="0" err="1">
                <a:solidFill>
                  <a:srgbClr val="FFFF00"/>
                </a:solidFill>
              </a:rPr>
              <a:t>học</a:t>
            </a:r>
            <a:r>
              <a:rPr lang="en-US" altLang="en-US" sz="4000" dirty="0">
                <a:solidFill>
                  <a:srgbClr val="FFFF00"/>
                </a:solidFill>
              </a:rPr>
              <a:t>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4000" dirty="0" err="1">
                <a:solidFill>
                  <a:srgbClr val="FFFF00"/>
                </a:solidFill>
              </a:rPr>
              <a:t>Làm</a:t>
            </a:r>
            <a:r>
              <a:rPr lang="en-US" altLang="en-US" sz="4000" dirty="0">
                <a:solidFill>
                  <a:srgbClr val="FFFF00"/>
                </a:solidFill>
              </a:rPr>
              <a:t> </a:t>
            </a:r>
            <a:r>
              <a:rPr lang="en-US" altLang="en-US" sz="4000" dirty="0" err="1">
                <a:solidFill>
                  <a:srgbClr val="FFFF00"/>
                </a:solidFill>
              </a:rPr>
              <a:t>vở</a:t>
            </a:r>
            <a:r>
              <a:rPr lang="en-US" altLang="en-US" sz="4000" dirty="0">
                <a:solidFill>
                  <a:srgbClr val="FFFF00"/>
                </a:solidFill>
              </a:rPr>
              <a:t> BTT </a:t>
            </a:r>
            <a:r>
              <a:rPr lang="en-US" altLang="en-US" sz="4000" dirty="0" err="1">
                <a:solidFill>
                  <a:srgbClr val="FFFF00"/>
                </a:solidFill>
              </a:rPr>
              <a:t>trang</a:t>
            </a:r>
            <a:r>
              <a:rPr lang="en-US" altLang="en-US" sz="4000" dirty="0">
                <a:solidFill>
                  <a:srgbClr val="FFFF00"/>
                </a:solidFill>
              </a:rPr>
              <a:t> 35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4000" dirty="0" err="1">
                <a:solidFill>
                  <a:srgbClr val="FFFF00"/>
                </a:solidFill>
              </a:rPr>
              <a:t>Chuẩn</a:t>
            </a:r>
            <a:r>
              <a:rPr lang="en-US" altLang="en-US" sz="4000" dirty="0">
                <a:solidFill>
                  <a:srgbClr val="FFFF00"/>
                </a:solidFill>
              </a:rPr>
              <a:t> </a:t>
            </a:r>
            <a:r>
              <a:rPr lang="en-US" altLang="en-US" sz="4000" dirty="0" err="1">
                <a:solidFill>
                  <a:srgbClr val="FFFF00"/>
                </a:solidFill>
              </a:rPr>
              <a:t>bị</a:t>
            </a:r>
            <a:r>
              <a:rPr lang="en-US" altLang="en-US" sz="4000" dirty="0">
                <a:solidFill>
                  <a:srgbClr val="FFFF00"/>
                </a:solidFill>
              </a:rPr>
              <a:t> </a:t>
            </a:r>
            <a:r>
              <a:rPr lang="en-US" altLang="en-US" sz="4000" dirty="0" err="1">
                <a:solidFill>
                  <a:srgbClr val="FFFF00"/>
                </a:solidFill>
              </a:rPr>
              <a:t>bài</a:t>
            </a:r>
            <a:r>
              <a:rPr lang="en-US" altLang="en-US" sz="4000" dirty="0">
                <a:solidFill>
                  <a:srgbClr val="FFFF00"/>
                </a:solidFill>
              </a:rPr>
              <a:t>: </a:t>
            </a:r>
            <a:r>
              <a:rPr lang="en-US" altLang="en-US" sz="4000" dirty="0" err="1">
                <a:solidFill>
                  <a:srgbClr val="FFFF00"/>
                </a:solidFill>
              </a:rPr>
              <a:t>Phép</a:t>
            </a:r>
            <a:r>
              <a:rPr lang="en-US" altLang="en-US" sz="4000" dirty="0">
                <a:solidFill>
                  <a:srgbClr val="FFFF00"/>
                </a:solidFill>
              </a:rPr>
              <a:t> </a:t>
            </a:r>
            <a:r>
              <a:rPr lang="en-US" altLang="en-US" sz="4000" dirty="0" err="1">
                <a:solidFill>
                  <a:srgbClr val="FFFF00"/>
                </a:solidFill>
              </a:rPr>
              <a:t>cộng</a:t>
            </a:r>
            <a:r>
              <a:rPr lang="en-US" altLang="en-US" sz="4000" dirty="0">
                <a:solidFill>
                  <a:srgbClr val="FFFF00"/>
                </a:solidFill>
              </a:rPr>
              <a:t> </a:t>
            </a:r>
            <a:r>
              <a:rPr lang="en-US" altLang="en-US" sz="4000" dirty="0" err="1">
                <a:solidFill>
                  <a:srgbClr val="FFFF00"/>
                </a:solidFill>
              </a:rPr>
              <a:t>phân</a:t>
            </a:r>
            <a:r>
              <a:rPr lang="en-US" altLang="en-US" sz="4000" dirty="0">
                <a:solidFill>
                  <a:srgbClr val="FFFF00"/>
                </a:solidFill>
              </a:rPr>
              <a:t> </a:t>
            </a:r>
            <a:r>
              <a:rPr lang="en-US" altLang="en-US" sz="4000" dirty="0" err="1">
                <a:solidFill>
                  <a:srgbClr val="FFFF00"/>
                </a:solidFill>
              </a:rPr>
              <a:t>số</a:t>
            </a:r>
            <a:r>
              <a:rPr lang="en-US" altLang="en-US" sz="4000" dirty="0">
                <a:solidFill>
                  <a:srgbClr val="FFFF00"/>
                </a:solidFill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4000" dirty="0">
                <a:solidFill>
                  <a:srgbClr val="FFFF00"/>
                </a:solidFill>
              </a:rPr>
              <a:t>(</a:t>
            </a:r>
            <a:r>
              <a:rPr lang="en-US" altLang="en-US" sz="4000" dirty="0" err="1">
                <a:solidFill>
                  <a:srgbClr val="FFFF00"/>
                </a:solidFill>
              </a:rPr>
              <a:t>tiếp</a:t>
            </a:r>
            <a:r>
              <a:rPr lang="en-US" altLang="en-US" sz="4000" dirty="0">
                <a:solidFill>
                  <a:srgbClr val="FFFF00"/>
                </a:solidFill>
              </a:rPr>
              <a:t> </a:t>
            </a:r>
            <a:r>
              <a:rPr lang="en-US" altLang="en-US" sz="4000" dirty="0" err="1">
                <a:solidFill>
                  <a:srgbClr val="FFFF00"/>
                </a:solidFill>
              </a:rPr>
              <a:t>theo</a:t>
            </a:r>
            <a:r>
              <a:rPr lang="en-US" altLang="en-US" sz="4000" dirty="0">
                <a:solidFill>
                  <a:srgbClr val="FFFF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86953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" y="228600"/>
            <a:ext cx="8903918" cy="76200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  <a:b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26642C5-CEB9-4729-B85E-4A79E65D4A65}"/>
              </a:ext>
            </a:extLst>
          </p:cNvPr>
          <p:cNvSpPr txBox="1"/>
          <p:nvPr/>
        </p:nvSpPr>
        <p:spPr>
          <a:xfrm>
            <a:off x="2689682" y="1447800"/>
            <a:ext cx="47779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 TRA BÀI CŨ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26362C0D-A268-42BE-8622-CA341BF4E6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286000"/>
            <a:ext cx="4343400" cy="58473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7" tIns="45699" rIns="91397" bIns="45699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32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Chọn</a:t>
            </a:r>
            <a:r>
              <a:rPr lang="en-US" altLang="vi-VN" sz="32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đáp</a:t>
            </a:r>
            <a:r>
              <a:rPr lang="en-US" altLang="vi-VN" sz="32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án</a:t>
            </a:r>
            <a:r>
              <a:rPr lang="en-US" altLang="vi-VN" sz="32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đúng</a:t>
            </a:r>
            <a:endParaRPr lang="en-US" altLang="vi-VN" sz="32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 Box 3">
                <a:extLst>
                  <a:ext uri="{FF2B5EF4-FFF2-40B4-BE49-F238E27FC236}">
                    <a16:creationId xmlns:a16="http://schemas.microsoft.com/office/drawing/2014/main" id="{3C9FEEAD-F018-4DFE-888B-84BADB4F566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4800" y="3235674"/>
                <a:ext cx="8839200" cy="1793526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wrap="square" lIns="91397" tIns="45699" rIns="91397" bIns="45699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vi-VN" sz="3200" b="1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Phân </a:t>
                </a:r>
                <a:r>
                  <a:rPr lang="en-US" altLang="vi-VN" sz="3200" b="1" dirty="0" err="1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số</a:t>
                </a:r>
                <a:r>
                  <a:rPr lang="en-US" altLang="vi-VN" sz="3200" b="1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en-US" altLang="vi-VN" sz="3200" b="1" dirty="0" err="1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nào</a:t>
                </a:r>
                <a:r>
                  <a:rPr lang="en-US" altLang="vi-VN" sz="3200" b="1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en-US" altLang="vi-VN" sz="3200" b="1" dirty="0" err="1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dưới</a:t>
                </a:r>
                <a:r>
                  <a:rPr lang="en-US" altLang="vi-VN" sz="3200" b="1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en-US" altLang="vi-VN" sz="3200" b="1" dirty="0" err="1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đây</a:t>
                </a:r>
                <a:r>
                  <a:rPr lang="en-US" altLang="vi-VN" sz="3200" b="1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en-US" altLang="vi-VN" sz="3200" b="1" dirty="0" err="1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là</a:t>
                </a:r>
                <a:r>
                  <a:rPr lang="en-US" altLang="vi-VN" sz="3200" b="1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en-US" altLang="vi-VN" sz="3200" b="1" dirty="0" err="1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phân</a:t>
                </a:r>
                <a:r>
                  <a:rPr lang="en-US" altLang="vi-VN" sz="3200" b="1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en-US" altLang="vi-VN" sz="3200" b="1" dirty="0" err="1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số</a:t>
                </a:r>
                <a:r>
                  <a:rPr lang="en-US" altLang="vi-VN" sz="3200" b="1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en-US" altLang="vi-VN" sz="3200" b="1" dirty="0" err="1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bé</a:t>
                </a:r>
                <a:r>
                  <a:rPr lang="en-US" altLang="vi-VN" sz="3200" b="1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en-US" altLang="vi-VN" sz="3200" b="1" dirty="0" err="1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nhất</a:t>
                </a:r>
                <a:r>
                  <a:rPr lang="en-US" altLang="vi-VN" sz="3200" b="1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?</a:t>
                </a:r>
              </a:p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vi-VN" sz="3600" b="1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A.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vi-VN" sz="36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altLang="vi-VN" sz="3600" b="1" i="1">
                            <a:solidFill>
                              <a:srgbClr val="0000FF"/>
                            </a:solidFill>
                            <a:latin typeface="Cambria Math"/>
                            <a:cs typeface="Times New Roman" pitchFamily="18" charset="0"/>
                          </a:rPr>
                          <m:t>𝟓</m:t>
                        </m:r>
                      </m:num>
                      <m:den>
                        <m:r>
                          <a:rPr lang="en-US" altLang="vi-VN" sz="3600" b="1">
                            <a:solidFill>
                              <a:srgbClr val="0000FF"/>
                            </a:solidFill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altLang="vi-VN" sz="3600" b="1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      B.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vi-VN" sz="36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altLang="vi-VN" sz="3600" b="1" i="1">
                            <a:solidFill>
                              <a:srgbClr val="0000FF"/>
                            </a:solidFill>
                            <a:latin typeface="Cambria Math"/>
                            <a:cs typeface="Times New Roman" pitchFamily="18" charset="0"/>
                          </a:rPr>
                          <m:t>𝟔𝟗</m:t>
                        </m:r>
                      </m:num>
                      <m:den>
                        <m:r>
                          <a:rPr lang="en-US" altLang="vi-VN" sz="3600" b="1" i="1">
                            <a:solidFill>
                              <a:srgbClr val="0000FF"/>
                            </a:solidFill>
                            <a:latin typeface="Cambria Math"/>
                            <a:cs typeface="Times New Roman" pitchFamily="18" charset="0"/>
                          </a:rPr>
                          <m:t>𝟕𝟖</m:t>
                        </m:r>
                      </m:den>
                    </m:f>
                  </m:oMath>
                </a14:m>
                <a:r>
                  <a:rPr lang="en-US" altLang="vi-VN" sz="3600" b="1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    C.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vi-VN" sz="36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altLang="vi-VN" sz="3600" b="1" i="1">
                            <a:solidFill>
                              <a:srgbClr val="0000FF"/>
                            </a:solidFill>
                            <a:latin typeface="Cambria Math"/>
                            <a:cs typeface="Times New Roman" pitchFamily="18" charset="0"/>
                          </a:rPr>
                          <m:t>𝟏𝟎</m:t>
                        </m:r>
                      </m:num>
                      <m:den>
                        <m:r>
                          <a:rPr lang="en-US" altLang="vi-VN" sz="3600" b="1" i="1">
                            <a:solidFill>
                              <a:srgbClr val="0000FF"/>
                            </a:solidFill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altLang="vi-VN" sz="3600" b="1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     D.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vi-VN" sz="36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altLang="vi-VN" sz="3600" b="1" i="1">
                            <a:solidFill>
                              <a:srgbClr val="0000FF"/>
                            </a:solidFill>
                            <a:latin typeface="Cambria Math"/>
                            <a:cs typeface="Times New Roman" pitchFamily="18" charset="0"/>
                          </a:rPr>
                          <m:t>𝟑𝟒</m:t>
                        </m:r>
                      </m:num>
                      <m:den>
                        <m:r>
                          <a:rPr lang="en-US" altLang="vi-VN" sz="3600" b="1" i="1">
                            <a:solidFill>
                              <a:srgbClr val="0000FF"/>
                            </a:solidFill>
                            <a:latin typeface="Cambria Math"/>
                            <a:cs typeface="Times New Roman" pitchFamily="18" charset="0"/>
                          </a:rPr>
                          <m:t>𝟐𝟏</m:t>
                        </m:r>
                      </m:den>
                    </m:f>
                  </m:oMath>
                </a14:m>
                <a:r>
                  <a:rPr lang="en-US" altLang="vi-VN" sz="3600" b="1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0" name="Text Box 3">
                <a:extLst>
                  <a:ext uri="{FF2B5EF4-FFF2-40B4-BE49-F238E27FC236}">
                    <a16:creationId xmlns:a16="http://schemas.microsoft.com/office/drawing/2014/main" id="{3C9FEEAD-F018-4DFE-888B-84BADB4F56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3235674"/>
                <a:ext cx="8839200" cy="1793526"/>
              </a:xfrm>
              <a:prstGeom prst="rect">
                <a:avLst/>
              </a:prstGeom>
              <a:blipFill>
                <a:blip r:embed="rId2"/>
                <a:stretch>
                  <a:fillRect t="-4762" b="-476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Oval 10">
            <a:extLst>
              <a:ext uri="{FF2B5EF4-FFF2-40B4-BE49-F238E27FC236}">
                <a16:creationId xmlns:a16="http://schemas.microsoft.com/office/drawing/2014/main" id="{C5642568-F5B0-4129-A69E-9C2D17E49A97}"/>
              </a:ext>
            </a:extLst>
          </p:cNvPr>
          <p:cNvSpPr/>
          <p:nvPr/>
        </p:nvSpPr>
        <p:spPr>
          <a:xfrm>
            <a:off x="3198144" y="4152426"/>
            <a:ext cx="724937" cy="685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7" tIns="45699" rIns="91397" bIns="45699"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4021109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" y="228600"/>
            <a:ext cx="8903918" cy="76200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  <a:b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26642C5-CEB9-4729-B85E-4A79E65D4A65}"/>
              </a:ext>
            </a:extLst>
          </p:cNvPr>
          <p:cNvSpPr txBox="1"/>
          <p:nvPr/>
        </p:nvSpPr>
        <p:spPr>
          <a:xfrm>
            <a:off x="2689682" y="1447800"/>
            <a:ext cx="47779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 TRA BÀI CŨ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26362C0D-A268-42BE-8622-CA341BF4E6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286000"/>
            <a:ext cx="4343400" cy="58473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7" tIns="45699" rIns="91397" bIns="45699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vi-VN" sz="32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Chọn</a:t>
            </a:r>
            <a:r>
              <a:rPr lang="en-US" altLang="vi-VN" sz="32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đáp</a:t>
            </a:r>
            <a:r>
              <a:rPr lang="en-US" altLang="vi-VN" sz="32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án</a:t>
            </a:r>
            <a:r>
              <a:rPr lang="en-US" altLang="vi-VN" sz="32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đúng</a:t>
            </a:r>
            <a:endParaRPr lang="en-US" altLang="vi-VN" sz="32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Box 3">
                <a:extLst>
                  <a:ext uri="{FF2B5EF4-FFF2-40B4-BE49-F238E27FC236}">
                    <a16:creationId xmlns:a16="http://schemas.microsoft.com/office/drawing/2014/main" id="{828CA11A-6154-4BC0-AC43-D07D3BBC615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8600" y="3200400"/>
                <a:ext cx="8915400" cy="1785383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wrap="square" lIns="91397" tIns="45699" rIns="91397" bIns="45699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vi-VN" sz="3200" b="1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Phân </a:t>
                </a:r>
                <a:r>
                  <a:rPr lang="en-US" altLang="vi-VN" sz="3200" b="1" dirty="0" err="1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số</a:t>
                </a:r>
                <a:r>
                  <a:rPr lang="en-US" altLang="vi-VN" sz="3200" b="1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en-US" altLang="vi-VN" sz="3200" b="1" dirty="0" err="1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nào</a:t>
                </a:r>
                <a:r>
                  <a:rPr lang="en-US" altLang="vi-VN" sz="3200" b="1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en-US" altLang="vi-VN" sz="3200" b="1" dirty="0" err="1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dưới</a:t>
                </a:r>
                <a:r>
                  <a:rPr lang="en-US" altLang="vi-VN" sz="3200" b="1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en-US" altLang="vi-VN" sz="3200" b="1" dirty="0" err="1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đây</a:t>
                </a:r>
                <a:r>
                  <a:rPr lang="en-US" altLang="vi-VN" sz="3200" b="1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en-US" altLang="vi-VN" sz="3200" b="1" dirty="0" err="1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là</a:t>
                </a:r>
                <a:r>
                  <a:rPr lang="en-US" altLang="vi-VN" sz="3200" b="1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en-US" altLang="vi-VN" sz="3200" b="1" dirty="0" err="1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phân</a:t>
                </a:r>
                <a:r>
                  <a:rPr lang="en-US" altLang="vi-VN" sz="3200" b="1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en-US" altLang="vi-VN" sz="3200" b="1" dirty="0" err="1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số</a:t>
                </a:r>
                <a:r>
                  <a:rPr lang="en-US" altLang="vi-VN" sz="3200" b="1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en-US" altLang="vi-VN" sz="3200" b="1" dirty="0" err="1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lớn</a:t>
                </a:r>
                <a:r>
                  <a:rPr lang="en-US" altLang="vi-VN" sz="3200" b="1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en-US" altLang="vi-VN" sz="3200" b="1" dirty="0" err="1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nhất</a:t>
                </a:r>
                <a:r>
                  <a:rPr lang="en-US" altLang="vi-VN" sz="3200" b="1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?</a:t>
                </a:r>
              </a:p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vi-VN" sz="3600" b="1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A.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vi-VN" sz="36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altLang="vi-VN" sz="3600" b="1" i="1">
                            <a:solidFill>
                              <a:srgbClr val="0000FF"/>
                            </a:solidFill>
                            <a:latin typeface="Cambria Math"/>
                            <a:cs typeface="Times New Roman" pitchFamily="18" charset="0"/>
                          </a:rPr>
                          <m:t>𝟔</m:t>
                        </m:r>
                      </m:num>
                      <m:den>
                        <m:r>
                          <a:rPr lang="en-US" altLang="vi-VN" sz="3600" b="1" i="1">
                            <a:solidFill>
                              <a:srgbClr val="0000FF"/>
                            </a:solidFill>
                            <a:latin typeface="Cambria Math"/>
                            <a:cs typeface="Times New Roman" pitchFamily="18" charset="0"/>
                          </a:rPr>
                          <m:t>𝟏𝟕</m:t>
                        </m:r>
                      </m:den>
                    </m:f>
                  </m:oMath>
                </a14:m>
                <a:r>
                  <a:rPr lang="en-US" altLang="vi-VN" sz="3600" b="1" dirty="0">
                    <a:solidFill>
                      <a:srgbClr val="0000FF"/>
                    </a:solidFill>
                    <a:cs typeface="Times New Roman" pitchFamily="18" charset="0"/>
                  </a:rPr>
                  <a:t>        B.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vi-VN" sz="36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altLang="vi-VN" sz="3600" b="1" i="1">
                            <a:solidFill>
                              <a:srgbClr val="0000FF"/>
                            </a:solidFill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</m:num>
                      <m:den>
                        <m:r>
                          <a:rPr lang="en-US" altLang="vi-VN" sz="3600" b="1" i="1">
                            <a:solidFill>
                              <a:srgbClr val="0000FF"/>
                            </a:solidFill>
                            <a:latin typeface="Cambria Math"/>
                            <a:cs typeface="Times New Roman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en-US" altLang="vi-VN" sz="3600" b="1" dirty="0">
                    <a:solidFill>
                      <a:srgbClr val="0000FF"/>
                    </a:solidFill>
                    <a:cs typeface="Times New Roman" pitchFamily="18" charset="0"/>
                  </a:rPr>
                  <a:t>        C.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vi-VN" sz="36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altLang="vi-VN" sz="3600" b="1" i="1">
                            <a:solidFill>
                              <a:srgbClr val="0000FF"/>
                            </a:solidFill>
                            <a:latin typeface="Cambria Math"/>
                            <a:cs typeface="Times New Roman" pitchFamily="18" charset="0"/>
                          </a:rPr>
                          <m:t>𝟐𝟕</m:t>
                        </m:r>
                      </m:num>
                      <m:den>
                        <m:r>
                          <a:rPr lang="en-US" altLang="vi-VN" sz="3600" b="1" i="1">
                            <a:solidFill>
                              <a:srgbClr val="0000FF"/>
                            </a:solidFill>
                            <a:latin typeface="Cambria Math"/>
                            <a:cs typeface="Times New Roman" pitchFamily="18" charset="0"/>
                          </a:rPr>
                          <m:t>𝟑𝟗</m:t>
                        </m:r>
                      </m:den>
                    </m:f>
                  </m:oMath>
                </a14:m>
                <a:r>
                  <a:rPr lang="en-US" altLang="vi-VN" sz="3600" b="1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       D.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vi-VN" sz="36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altLang="vi-VN" sz="3600" b="1" i="1">
                            <a:solidFill>
                              <a:srgbClr val="0000FF"/>
                            </a:solidFill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</m:num>
                      <m:den>
                        <m:r>
                          <a:rPr lang="en-US" altLang="vi-VN" sz="3600" b="1" i="1">
                            <a:solidFill>
                              <a:srgbClr val="0000FF"/>
                            </a:solidFill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altLang="vi-VN" sz="3600" b="1" dirty="0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9" name="Text Box 3">
                <a:extLst>
                  <a:ext uri="{FF2B5EF4-FFF2-40B4-BE49-F238E27FC236}">
                    <a16:creationId xmlns:a16="http://schemas.microsoft.com/office/drawing/2014/main" id="{828CA11A-6154-4BC0-AC43-D07D3BBC61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00" y="3200400"/>
                <a:ext cx="8915400" cy="1785383"/>
              </a:xfrm>
              <a:prstGeom prst="rect">
                <a:avLst/>
              </a:prstGeom>
              <a:blipFill>
                <a:blip r:embed="rId2"/>
                <a:stretch>
                  <a:fillRect t="-4778" b="-477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Oval 11">
            <a:extLst>
              <a:ext uri="{FF2B5EF4-FFF2-40B4-BE49-F238E27FC236}">
                <a16:creationId xmlns:a16="http://schemas.microsoft.com/office/drawing/2014/main" id="{537B462A-8EF4-4471-9F93-0C5072274F00}"/>
              </a:ext>
            </a:extLst>
          </p:cNvPr>
          <p:cNvSpPr/>
          <p:nvPr/>
        </p:nvSpPr>
        <p:spPr>
          <a:xfrm>
            <a:off x="6590263" y="4267200"/>
            <a:ext cx="724937" cy="685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7" tIns="45699" rIns="91397" bIns="45699"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Aaril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605611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" y="228600"/>
            <a:ext cx="8903918" cy="76200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  <a:b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EE91660-BB00-49E1-901B-708C1E9DF8DF}"/>
              </a:ext>
            </a:extLst>
          </p:cNvPr>
          <p:cNvSpPr txBox="1"/>
          <p:nvPr/>
        </p:nvSpPr>
        <p:spPr>
          <a:xfrm>
            <a:off x="3048000" y="1143000"/>
            <a:ext cx="34547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sz="3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B4A2B8FA-AAAA-4133-BA21-BED5A6D3BFD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" y="1751881"/>
                <a:ext cx="9144000" cy="1677119"/>
              </a:xfrm>
              <a:solidFill>
                <a:srgbClr val="FFFF00"/>
              </a:solidFill>
            </p:spPr>
            <p:txBody>
              <a:bodyPr>
                <a:noAutofit/>
              </a:bodyPr>
              <a:lstStyle/>
              <a:p>
                <a:pPr marL="0" indent="0" algn="just">
                  <a:buNone/>
                </a:pPr>
                <a:r>
                  <a:rPr lang="en-US" sz="2800" b="1" i="1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1,Ví </a:t>
                </a:r>
                <a:r>
                  <a:rPr lang="en-US" sz="2800" b="1" i="1" u="sng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dụ</a:t>
                </a:r>
                <a:r>
                  <a:rPr lang="en-US" sz="2800" b="1" i="1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US" sz="2800" b="1" dirty="0" err="1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28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một băng giấy, </a:t>
                </a:r>
                <a:r>
                  <a:rPr lang="en-US" sz="2800" b="1" dirty="0" err="1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bạn</a:t>
                </a:r>
                <a:r>
                  <a:rPr lang="en-US" sz="28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Nam </a:t>
                </a:r>
                <a:r>
                  <a:rPr lang="en-US" sz="2800" b="1" dirty="0" err="1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tô</a:t>
                </a:r>
                <a:r>
                  <a:rPr lang="en-US" sz="28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màu</a:t>
                </a:r>
                <a:r>
                  <a:rPr lang="en-US" sz="28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2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𝟖</m:t>
                        </m:r>
                        <m:r>
                          <a:rPr lang="en-US" sz="2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sz="28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băng</a:t>
                </a:r>
                <a:r>
                  <a:rPr lang="en-US" sz="28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giấy, sau </a:t>
                </a:r>
                <a:r>
                  <a:rPr lang="en-US" sz="2800" b="1" dirty="0" err="1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đó</a:t>
                </a:r>
                <a:r>
                  <a:rPr lang="en-US" sz="28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Nam </a:t>
                </a:r>
                <a:r>
                  <a:rPr lang="en-US" sz="2800" b="1" dirty="0" err="1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tô</a:t>
                </a:r>
                <a:r>
                  <a:rPr lang="en-US" sz="28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tiếp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2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en-US" sz="28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băng giấy. </a:t>
                </a:r>
                <a:r>
                  <a:rPr lang="en-US" sz="2800" b="1" dirty="0" err="1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Hỏi</a:t>
                </a:r>
                <a:r>
                  <a:rPr lang="en-US" sz="28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bạn</a:t>
                </a:r>
                <a:r>
                  <a:rPr lang="en-US" sz="28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Nam đã </a:t>
                </a:r>
                <a:r>
                  <a:rPr lang="en-US" sz="2800" b="1" dirty="0" err="1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tô</a:t>
                </a:r>
                <a:r>
                  <a:rPr lang="en-US" sz="28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màu</a:t>
                </a:r>
                <a:r>
                  <a:rPr lang="en-US" sz="28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bao</a:t>
                </a:r>
                <a:r>
                  <a:rPr lang="en-US" sz="28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nhiêu phần của băng giấy?</a:t>
                </a:r>
                <a:endParaRPr lang="vi-VN" sz="28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B4A2B8FA-AAAA-4133-BA21-BED5A6D3BFD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" y="1751881"/>
                <a:ext cx="9144000" cy="1677119"/>
              </a:xfrm>
              <a:blipFill>
                <a:blip r:embed="rId2"/>
                <a:stretch>
                  <a:fillRect l="-1400" r="-1333" b="-144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1" name="Group 54">
            <a:extLst>
              <a:ext uri="{FF2B5EF4-FFF2-40B4-BE49-F238E27FC236}">
                <a16:creationId xmlns:a16="http://schemas.microsoft.com/office/drawing/2014/main" id="{C0A4F83C-3A94-433B-B354-8CAE116BBA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5771341"/>
              </p:ext>
            </p:extLst>
          </p:nvPr>
        </p:nvGraphicFramePr>
        <p:xfrm>
          <a:off x="2133600" y="4023710"/>
          <a:ext cx="4556040" cy="1600200"/>
        </p:xfrm>
        <a:graphic>
          <a:graphicData uri="http://schemas.openxmlformats.org/drawingml/2006/table">
            <a:tbl>
              <a:tblPr/>
              <a:tblGrid>
                <a:gridCol w="569505">
                  <a:extLst>
                    <a:ext uri="{9D8B030D-6E8A-4147-A177-3AD203B41FA5}">
                      <a16:colId xmlns:a16="http://schemas.microsoft.com/office/drawing/2014/main" val="3237502967"/>
                    </a:ext>
                  </a:extLst>
                </a:gridCol>
                <a:gridCol w="569505">
                  <a:extLst>
                    <a:ext uri="{9D8B030D-6E8A-4147-A177-3AD203B41FA5}">
                      <a16:colId xmlns:a16="http://schemas.microsoft.com/office/drawing/2014/main" val="2549834262"/>
                    </a:ext>
                  </a:extLst>
                </a:gridCol>
                <a:gridCol w="569505">
                  <a:extLst>
                    <a:ext uri="{9D8B030D-6E8A-4147-A177-3AD203B41FA5}">
                      <a16:colId xmlns:a16="http://schemas.microsoft.com/office/drawing/2014/main" val="1560689548"/>
                    </a:ext>
                  </a:extLst>
                </a:gridCol>
                <a:gridCol w="569505">
                  <a:extLst>
                    <a:ext uri="{9D8B030D-6E8A-4147-A177-3AD203B41FA5}">
                      <a16:colId xmlns:a16="http://schemas.microsoft.com/office/drawing/2014/main" val="4219167492"/>
                    </a:ext>
                  </a:extLst>
                </a:gridCol>
                <a:gridCol w="569505">
                  <a:extLst>
                    <a:ext uri="{9D8B030D-6E8A-4147-A177-3AD203B41FA5}">
                      <a16:colId xmlns:a16="http://schemas.microsoft.com/office/drawing/2014/main" val="3884596148"/>
                    </a:ext>
                  </a:extLst>
                </a:gridCol>
                <a:gridCol w="569505">
                  <a:extLst>
                    <a:ext uri="{9D8B030D-6E8A-4147-A177-3AD203B41FA5}">
                      <a16:colId xmlns:a16="http://schemas.microsoft.com/office/drawing/2014/main" val="359851431"/>
                    </a:ext>
                  </a:extLst>
                </a:gridCol>
                <a:gridCol w="569505">
                  <a:extLst>
                    <a:ext uri="{9D8B030D-6E8A-4147-A177-3AD203B41FA5}">
                      <a16:colId xmlns:a16="http://schemas.microsoft.com/office/drawing/2014/main" val="3404106657"/>
                    </a:ext>
                  </a:extLst>
                </a:gridCol>
                <a:gridCol w="569505">
                  <a:extLst>
                    <a:ext uri="{9D8B030D-6E8A-4147-A177-3AD203B41FA5}">
                      <a16:colId xmlns:a16="http://schemas.microsoft.com/office/drawing/2014/main" val="4063784798"/>
                    </a:ext>
                  </a:extLst>
                </a:gridCol>
              </a:tblGrid>
              <a:tr h="1600200">
                <a:tc>
                  <a:txBody>
                    <a:bodyPr/>
                    <a:lstStyle>
                      <a:lvl1pPr marL="0" algn="l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0" sz="2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0" sz="24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0" sz="20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vi-VN" alt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47" marR="7204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0" sz="2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0" sz="24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0" sz="20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vi-VN" alt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47" marR="7204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0" sz="2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0" sz="24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0" sz="20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vi-VN" alt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47" marR="7204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0" sz="2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0" sz="24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0" sz="20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vi-VN" alt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47" marR="7204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0" sz="2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0" sz="24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0" sz="20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vi-VN" alt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47" marR="7204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0" sz="2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0" sz="24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0" sz="20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vi-VN" alt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47" marR="7204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0" sz="2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0" sz="24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0" sz="20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vi-VN" alt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47" marR="7204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0" sz="2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0" sz="24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0" sz="20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vi-VN" alt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47" marR="7204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3974854"/>
                  </a:ext>
                </a:extLst>
              </a:tr>
            </a:tbl>
          </a:graphicData>
        </a:graphic>
      </p:graphicFrame>
      <p:sp>
        <p:nvSpPr>
          <p:cNvPr id="13" name="Left Brace 12">
            <a:extLst>
              <a:ext uri="{FF2B5EF4-FFF2-40B4-BE49-F238E27FC236}">
                <a16:creationId xmlns:a16="http://schemas.microsoft.com/office/drawing/2014/main" id="{C166F69A-D137-4689-8E87-E2F304F17EE3}"/>
              </a:ext>
            </a:extLst>
          </p:cNvPr>
          <p:cNvSpPr/>
          <p:nvPr/>
        </p:nvSpPr>
        <p:spPr>
          <a:xfrm rot="16200000">
            <a:off x="2881306" y="4912508"/>
            <a:ext cx="240927" cy="1739374"/>
          </a:xfrm>
          <a:prstGeom prst="leftBrace">
            <a:avLst>
              <a:gd name="adj1" fmla="val 54390"/>
              <a:gd name="adj2" fmla="val 4960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397" tIns="45699" rIns="91397" bIns="45699" spcCol="0" rtlCol="0" anchor="ctr"/>
          <a:lstStyle/>
          <a:p>
            <a:pPr algn="ctr"/>
            <a:endParaRPr lang="en-US"/>
          </a:p>
        </p:txBody>
      </p:sp>
      <p:sp>
        <p:nvSpPr>
          <p:cNvPr id="14" name="Left Brace 13">
            <a:extLst>
              <a:ext uri="{FF2B5EF4-FFF2-40B4-BE49-F238E27FC236}">
                <a16:creationId xmlns:a16="http://schemas.microsoft.com/office/drawing/2014/main" id="{7C3DECCD-956B-4F10-AB15-A3AA68139046}"/>
              </a:ext>
            </a:extLst>
          </p:cNvPr>
          <p:cNvSpPr/>
          <p:nvPr/>
        </p:nvSpPr>
        <p:spPr>
          <a:xfrm rot="16200000">
            <a:off x="4275797" y="5249214"/>
            <a:ext cx="272865" cy="1081547"/>
          </a:xfrm>
          <a:prstGeom prst="leftBrace">
            <a:avLst>
              <a:gd name="adj1" fmla="val 54390"/>
              <a:gd name="adj2" fmla="val 4960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397" tIns="45699" rIns="91397" bIns="45699" spcCol="0"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E88F5C9-15CC-4236-ADE8-30BA3EC502A9}"/>
                  </a:ext>
                </a:extLst>
              </p:cNvPr>
              <p:cNvSpPr txBox="1"/>
              <p:nvPr/>
            </p:nvSpPr>
            <p:spPr>
              <a:xfrm>
                <a:off x="2735069" y="5940480"/>
                <a:ext cx="533400" cy="901936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lIns="91397" tIns="45699" rIns="91397" bIns="45699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28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en-US" sz="2800" b="1" dirty="0">
                  <a:latin typeface="Aaril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E88F5C9-15CC-4236-ADE8-30BA3EC502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5069" y="5940480"/>
                <a:ext cx="533400" cy="90193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D263B2F-A1F5-4BE3-A30A-80C05260A5CA}"/>
                  </a:ext>
                </a:extLst>
              </p:cNvPr>
              <p:cNvSpPr txBox="1"/>
              <p:nvPr/>
            </p:nvSpPr>
            <p:spPr>
              <a:xfrm>
                <a:off x="4144920" y="5956064"/>
                <a:ext cx="533400" cy="901936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lIns="91397" tIns="45699" rIns="91397" bIns="45699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𝟐</m:t>
                          </m:r>
                        </m:num>
                        <m:den>
                          <m:r>
                            <a:rPr lang="en-US" sz="28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en-US" sz="2800" b="1" dirty="0">
                  <a:latin typeface="Aaril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D263B2F-A1F5-4BE3-A30A-80C05260A5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4920" y="5956064"/>
                <a:ext cx="533400" cy="9019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Left Brace 16">
            <a:extLst>
              <a:ext uri="{FF2B5EF4-FFF2-40B4-BE49-F238E27FC236}">
                <a16:creationId xmlns:a16="http://schemas.microsoft.com/office/drawing/2014/main" id="{46B580F3-8A71-4834-BF21-28B9ABB26072}"/>
              </a:ext>
            </a:extLst>
          </p:cNvPr>
          <p:cNvSpPr/>
          <p:nvPr/>
        </p:nvSpPr>
        <p:spPr>
          <a:xfrm rot="16200000" flipH="1">
            <a:off x="3391998" y="2445244"/>
            <a:ext cx="261888" cy="2819399"/>
          </a:xfrm>
          <a:prstGeom prst="leftBrace">
            <a:avLst>
              <a:gd name="adj1" fmla="val 54390"/>
              <a:gd name="adj2" fmla="val 4960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397" tIns="45699" rIns="91397" bIns="45699" spcCol="0"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9681FB1-6D77-447D-B619-BB49E86902FA}"/>
              </a:ext>
            </a:extLst>
          </p:cNvPr>
          <p:cNvSpPr txBox="1"/>
          <p:nvPr/>
        </p:nvSpPr>
        <p:spPr>
          <a:xfrm>
            <a:off x="3406122" y="3363022"/>
            <a:ext cx="465334" cy="523178"/>
          </a:xfrm>
          <a:prstGeom prst="rect">
            <a:avLst/>
          </a:prstGeom>
          <a:noFill/>
        </p:spPr>
        <p:txBody>
          <a:bodyPr wrap="square" lIns="91397" tIns="45699" rIns="91397" bIns="45699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Aaril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223457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 animBg="1"/>
      <p:bldP spid="14" grpId="0" animBg="1"/>
      <p:bldP spid="15" grpId="0" animBg="1"/>
      <p:bldP spid="16" grpId="0" animBg="1"/>
      <p:bldP spid="17" grpId="0" animBg="1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026860" y="2638910"/>
                <a:ext cx="839211" cy="132991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913877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4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sz="4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vi-VN" sz="4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vi-VN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6860" y="2638910"/>
                <a:ext cx="839211" cy="132991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779169" y="2688515"/>
                <a:ext cx="512961" cy="13299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913877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4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sz="4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vi-VN" sz="4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vi-VN" sz="20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9624" y="2751992"/>
                <a:ext cx="575479" cy="15611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3053261" y="3149289"/>
            <a:ext cx="923132" cy="647522"/>
          </a:xfrm>
          <a:prstGeom prst="rect">
            <a:avLst/>
          </a:prstGeom>
          <a:noFill/>
        </p:spPr>
        <p:txBody>
          <a:bodyPr wrap="square" lIns="77382" tIns="38690" rIns="77382" bIns="38690" rtlCol="0">
            <a:spAutoFit/>
          </a:bodyPr>
          <a:lstStyle/>
          <a:p>
            <a:pPr defTabSz="913877"/>
            <a:r>
              <a:rPr lang="vi-VN" sz="3700" dirty="0">
                <a:solidFill>
                  <a:prstClr val="black"/>
                </a:solidFill>
              </a:rPr>
              <a:t>+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70846" y="3172369"/>
            <a:ext cx="521243" cy="601356"/>
          </a:xfrm>
          <a:prstGeom prst="rect">
            <a:avLst/>
          </a:prstGeom>
          <a:noFill/>
        </p:spPr>
        <p:txBody>
          <a:bodyPr wrap="square" lIns="77382" tIns="38690" rIns="77382" bIns="38690" rtlCol="0">
            <a:spAutoFit/>
          </a:bodyPr>
          <a:lstStyle/>
          <a:p>
            <a:pPr defTabSz="913877"/>
            <a:r>
              <a:rPr lang="vi-VN" sz="3400" dirty="0">
                <a:solidFill>
                  <a:prstClr val="black"/>
                </a:solidFill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707776" y="2672040"/>
                <a:ext cx="1044953" cy="134427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913877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4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sz="4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vi-VN" sz="4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vi-VN" dirty="0">
                  <a:solidFill>
                    <a:prstClr val="black"/>
                  </a:solidFill>
                  <a:latin typeface="Times New Roman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14286" y="2735128"/>
                <a:ext cx="1357532" cy="157806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2230236" y="2643722"/>
            <a:ext cx="893964" cy="709078"/>
          </a:xfrm>
          <a:prstGeom prst="rect">
            <a:avLst/>
          </a:prstGeom>
          <a:noFill/>
        </p:spPr>
        <p:txBody>
          <a:bodyPr wrap="square" lIns="77382" tIns="38690" rIns="77382" bIns="38690" rtlCol="0">
            <a:spAutoFit/>
          </a:bodyPr>
          <a:lstStyle/>
          <a:p>
            <a:pPr defTabSz="913877"/>
            <a:r>
              <a:rPr lang="vi-VN" sz="41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85768" y="2660947"/>
            <a:ext cx="633832" cy="786022"/>
          </a:xfrm>
          <a:prstGeom prst="rect">
            <a:avLst/>
          </a:prstGeom>
          <a:noFill/>
        </p:spPr>
        <p:txBody>
          <a:bodyPr wrap="square" lIns="77382" tIns="38690" rIns="77382" bIns="38690" rtlCol="0">
            <a:spAutoFit/>
          </a:bodyPr>
          <a:lstStyle/>
          <a:p>
            <a:pPr defTabSz="913877"/>
            <a:r>
              <a:rPr lang="vi-VN" sz="46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010370" y="2644357"/>
            <a:ext cx="866304" cy="709078"/>
          </a:xfrm>
          <a:prstGeom prst="rect">
            <a:avLst/>
          </a:prstGeom>
          <a:noFill/>
        </p:spPr>
        <p:txBody>
          <a:bodyPr wrap="square" lIns="77382" tIns="38690" rIns="77382" bIns="38690" rtlCol="0">
            <a:spAutoFit/>
          </a:bodyPr>
          <a:lstStyle/>
          <a:p>
            <a:pPr defTabSz="913877"/>
            <a:r>
              <a:rPr lang="vi-VN" sz="41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183547" y="3440822"/>
            <a:ext cx="1219601" cy="786022"/>
          </a:xfrm>
          <a:prstGeom prst="rect">
            <a:avLst/>
          </a:prstGeom>
          <a:noFill/>
        </p:spPr>
        <p:txBody>
          <a:bodyPr wrap="square" lIns="77382" tIns="38690" rIns="77382" bIns="38690" rtlCol="0">
            <a:spAutoFit/>
          </a:bodyPr>
          <a:lstStyle/>
          <a:p>
            <a:pPr defTabSz="913877"/>
            <a:r>
              <a:rPr lang="vi-VN" sz="4600" dirty="0">
                <a:solidFill>
                  <a:srgbClr val="FFC000"/>
                </a:solidFill>
              </a:rPr>
              <a:t>8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992089" y="3489189"/>
            <a:ext cx="1219601" cy="786022"/>
          </a:xfrm>
          <a:prstGeom prst="rect">
            <a:avLst/>
          </a:prstGeom>
          <a:noFill/>
        </p:spPr>
        <p:txBody>
          <a:bodyPr wrap="square" lIns="77382" tIns="38690" rIns="77382" bIns="38690" rtlCol="0">
            <a:spAutoFit/>
          </a:bodyPr>
          <a:lstStyle/>
          <a:p>
            <a:pPr defTabSz="913877"/>
            <a:r>
              <a:rPr lang="vi-VN" sz="4600" dirty="0">
                <a:solidFill>
                  <a:srgbClr val="FFC000"/>
                </a:solidFill>
              </a:rPr>
              <a:t>8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757864" y="3489189"/>
            <a:ext cx="1219601" cy="786022"/>
          </a:xfrm>
          <a:prstGeom prst="rect">
            <a:avLst/>
          </a:prstGeom>
          <a:noFill/>
        </p:spPr>
        <p:txBody>
          <a:bodyPr wrap="square" lIns="77382" tIns="38690" rIns="77382" bIns="38690" rtlCol="0">
            <a:spAutoFit/>
          </a:bodyPr>
          <a:lstStyle/>
          <a:p>
            <a:pPr defTabSz="913877"/>
            <a:r>
              <a:rPr lang="vi-VN" sz="4600" dirty="0">
                <a:solidFill>
                  <a:srgbClr val="FFC000"/>
                </a:solidFill>
              </a:rPr>
              <a:t>8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367655" y="3234651"/>
            <a:ext cx="708293" cy="601356"/>
          </a:xfrm>
          <a:prstGeom prst="rect">
            <a:avLst/>
          </a:prstGeom>
          <a:noFill/>
        </p:spPr>
        <p:txBody>
          <a:bodyPr wrap="square" lIns="77382" tIns="38690" rIns="77382" bIns="38690" rtlCol="0">
            <a:spAutoFit/>
          </a:bodyPr>
          <a:lstStyle/>
          <a:p>
            <a:pPr defTabSz="913877"/>
            <a:r>
              <a:rPr lang="vi-VN" sz="3400" dirty="0">
                <a:solidFill>
                  <a:prstClr val="black"/>
                </a:solidFill>
              </a:rPr>
              <a:t>=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4851267" y="3447001"/>
            <a:ext cx="1581935" cy="112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4996838" y="2743160"/>
            <a:ext cx="1664888" cy="709078"/>
          </a:xfrm>
          <a:prstGeom prst="rect">
            <a:avLst/>
          </a:prstGeom>
        </p:spPr>
        <p:txBody>
          <a:bodyPr wrap="square" lIns="77382" tIns="38690" rIns="77382" bIns="38690">
            <a:spAutoFit/>
          </a:bodyPr>
          <a:lstStyle/>
          <a:p>
            <a:pPr defTabSz="913877"/>
            <a:r>
              <a:rPr lang="vi-VN" sz="4100" dirty="0">
                <a:solidFill>
                  <a:prstClr val="black"/>
                </a:solidFill>
              </a:rPr>
              <a:t>3 + 2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350309" y="3537769"/>
            <a:ext cx="1193632" cy="709078"/>
          </a:xfrm>
          <a:prstGeom prst="rect">
            <a:avLst/>
          </a:prstGeom>
          <a:noFill/>
        </p:spPr>
        <p:txBody>
          <a:bodyPr wrap="square" lIns="77382" tIns="38690" rIns="77382" bIns="38690" rtlCol="0">
            <a:spAutoFit/>
          </a:bodyPr>
          <a:lstStyle/>
          <a:p>
            <a:pPr defTabSz="913877"/>
            <a:r>
              <a:rPr lang="vi-VN" sz="4100" dirty="0">
                <a:solidFill>
                  <a:prstClr val="black"/>
                </a:solidFill>
              </a:rPr>
              <a:t>8</a:t>
            </a:r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3223" b="94629" l="9965" r="8991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058" y="3610497"/>
            <a:ext cx="2100735" cy="3200668"/>
          </a:xfrm>
          <a:prstGeom prst="rect">
            <a:avLst/>
          </a:prstGeom>
        </p:spPr>
      </p:pic>
      <p:sp>
        <p:nvSpPr>
          <p:cNvPr id="37" name="Cloud Callout 36"/>
          <p:cNvSpPr/>
          <p:nvPr/>
        </p:nvSpPr>
        <p:spPr>
          <a:xfrm>
            <a:off x="1451035" y="4243347"/>
            <a:ext cx="7692977" cy="2215956"/>
          </a:xfrm>
          <a:prstGeom prst="cloudCallout">
            <a:avLst/>
          </a:prstGeom>
          <a:blipFill>
            <a:blip r:embed="rId7">
              <a:alphaModFix amt="62000"/>
            </a:blip>
            <a:stretch>
              <a:fillRect/>
            </a:stretch>
          </a:blip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77382" tIns="38690" rIns="77382" bIns="38690" rtlCol="0" anchor="ctr"/>
          <a:lstStyle/>
          <a:p>
            <a:pPr algn="ctr" defTabSz="913877"/>
            <a:r>
              <a:rPr lang="en-US" sz="3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 cộng hai phân số cùng mẫu số ta làm như thế nào?</a:t>
            </a:r>
            <a:endParaRPr lang="vi-VN" sz="3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Horizontal Scroll 37"/>
          <p:cNvSpPr/>
          <p:nvPr/>
        </p:nvSpPr>
        <p:spPr>
          <a:xfrm>
            <a:off x="162428" y="3899439"/>
            <a:ext cx="8752972" cy="2831099"/>
          </a:xfrm>
          <a:prstGeom prst="horizontalScroll">
            <a:avLst/>
          </a:prstGeom>
          <a:blipFill>
            <a:blip r:embed="rId8">
              <a:alphaModFix amt="62000"/>
            </a:blip>
            <a:stretch>
              <a:fillRect/>
            </a:stretch>
          </a:blipFill>
          <a:ln>
            <a:solidFill>
              <a:srgbClr val="00B0F0"/>
            </a:solidFill>
          </a:ln>
          <a:scene3d>
            <a:camera prst="obliqueTopLeft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77382" tIns="38690" rIns="77382" bIns="38690" rtlCol="0" anchor="ctr"/>
          <a:lstStyle/>
          <a:p>
            <a:pPr algn="ctr" defTabSz="913877"/>
            <a:r>
              <a:rPr lang="en-US" sz="340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 nhớ:</a:t>
            </a:r>
          </a:p>
          <a:p>
            <a:pPr algn="just" defTabSz="913877"/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cộng hai phân số cùng mẫu số ta </a:t>
            </a:r>
          </a:p>
          <a:p>
            <a:pPr algn="just" defTabSz="913877"/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 hai tử số với nhau và giữ nguyên mẫu số.</a:t>
            </a:r>
            <a:endParaRPr lang="vi-VN" sz="3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3053272" y="8913"/>
            <a:ext cx="2432831" cy="952218"/>
            <a:chOff x="10834309" y="161155"/>
            <a:chExt cx="2646356" cy="403417"/>
          </a:xfrm>
        </p:grpSpPr>
        <p:sp>
          <p:nvSpPr>
            <p:cNvPr id="18" name="Left Brace 17"/>
            <p:cNvSpPr/>
            <p:nvPr/>
          </p:nvSpPr>
          <p:spPr>
            <a:xfrm rot="5400000">
              <a:off x="12066880" y="-849212"/>
              <a:ext cx="181213" cy="2646356"/>
            </a:xfrm>
            <a:prstGeom prst="leftBrace">
              <a:avLst>
                <a:gd name="adj1" fmla="val 99974"/>
                <a:gd name="adj2" fmla="val 50374"/>
              </a:avLst>
            </a:prstGeom>
            <a:ln w="28575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3877"/>
              <a:endParaRPr lang="vi-VN">
                <a:solidFill>
                  <a:prstClr val="black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1911083" y="161155"/>
              <a:ext cx="646747" cy="2347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3877"/>
              <a:r>
                <a:rPr lang="en-US" sz="30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  <a:endParaRPr lang="vi-VN" sz="3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43" name="Group 5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6584489"/>
              </p:ext>
            </p:extLst>
          </p:nvPr>
        </p:nvGraphicFramePr>
        <p:xfrm>
          <a:off x="3031568" y="989754"/>
          <a:ext cx="4022640" cy="1423988"/>
        </p:xfrm>
        <a:graphic>
          <a:graphicData uri="http://schemas.openxmlformats.org/drawingml/2006/table">
            <a:tbl>
              <a:tblPr/>
              <a:tblGrid>
                <a:gridCol w="502830">
                  <a:extLst>
                    <a:ext uri="{9D8B030D-6E8A-4147-A177-3AD203B41FA5}">
                      <a16:colId xmlns:a16="http://schemas.microsoft.com/office/drawing/2014/main" val="3237502967"/>
                    </a:ext>
                  </a:extLst>
                </a:gridCol>
                <a:gridCol w="502830">
                  <a:extLst>
                    <a:ext uri="{9D8B030D-6E8A-4147-A177-3AD203B41FA5}">
                      <a16:colId xmlns:a16="http://schemas.microsoft.com/office/drawing/2014/main" val="2549834262"/>
                    </a:ext>
                  </a:extLst>
                </a:gridCol>
                <a:gridCol w="502830">
                  <a:extLst>
                    <a:ext uri="{9D8B030D-6E8A-4147-A177-3AD203B41FA5}">
                      <a16:colId xmlns:a16="http://schemas.microsoft.com/office/drawing/2014/main" val="1560689548"/>
                    </a:ext>
                  </a:extLst>
                </a:gridCol>
                <a:gridCol w="502830">
                  <a:extLst>
                    <a:ext uri="{9D8B030D-6E8A-4147-A177-3AD203B41FA5}">
                      <a16:colId xmlns:a16="http://schemas.microsoft.com/office/drawing/2014/main" val="4219167492"/>
                    </a:ext>
                  </a:extLst>
                </a:gridCol>
                <a:gridCol w="502830">
                  <a:extLst>
                    <a:ext uri="{9D8B030D-6E8A-4147-A177-3AD203B41FA5}">
                      <a16:colId xmlns:a16="http://schemas.microsoft.com/office/drawing/2014/main" val="3884596148"/>
                    </a:ext>
                  </a:extLst>
                </a:gridCol>
                <a:gridCol w="502830">
                  <a:extLst>
                    <a:ext uri="{9D8B030D-6E8A-4147-A177-3AD203B41FA5}">
                      <a16:colId xmlns:a16="http://schemas.microsoft.com/office/drawing/2014/main" val="359851431"/>
                    </a:ext>
                  </a:extLst>
                </a:gridCol>
                <a:gridCol w="502830">
                  <a:extLst>
                    <a:ext uri="{9D8B030D-6E8A-4147-A177-3AD203B41FA5}">
                      <a16:colId xmlns:a16="http://schemas.microsoft.com/office/drawing/2014/main" val="3404106657"/>
                    </a:ext>
                  </a:extLst>
                </a:gridCol>
                <a:gridCol w="502830">
                  <a:extLst>
                    <a:ext uri="{9D8B030D-6E8A-4147-A177-3AD203B41FA5}">
                      <a16:colId xmlns:a16="http://schemas.microsoft.com/office/drawing/2014/main" val="4063784798"/>
                    </a:ext>
                  </a:extLst>
                </a:gridCol>
              </a:tblGrid>
              <a:tr h="1423988">
                <a:tc>
                  <a:txBody>
                    <a:bodyPr/>
                    <a:lstStyle>
                      <a:lvl1pPr marL="0" algn="l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0" sz="2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0" sz="24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0" sz="20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vi-VN" alt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47" marR="7204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0" sz="2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0" sz="24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0" sz="20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vi-VN" alt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47" marR="7204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0" sz="2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0" sz="24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0" sz="20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vi-VN" alt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47" marR="7204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0" sz="2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0" sz="24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0" sz="20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vi-VN" alt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47" marR="7204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0" sz="2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0" sz="24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0" sz="20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vi-VN" alt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47" marR="7204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0" sz="2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0" sz="24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0" sz="20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vi-VN" alt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47" marR="7204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0" sz="2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0" sz="24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0" sz="20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vi-VN" alt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47" marR="7204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0" sz="2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0" sz="24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0" sz="20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vi-VN" alt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47" marR="7204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39748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55865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9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34" grpId="0"/>
      <p:bldP spid="39" grpId="0"/>
      <p:bldP spid="40" grpId="0"/>
      <p:bldP spid="37" grpId="0" animBg="1"/>
      <p:bldP spid="37" grpId="1" animBg="1"/>
      <p:bldP spid="3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3386328"/>
                <a:ext cx="8716297" cy="3547872"/>
              </a:xfrm>
              <a:solidFill>
                <a:schemeClr val="accent3">
                  <a:lumMod val="20000"/>
                  <a:lumOff val="80000"/>
                </a:schemeClr>
              </a:solidFill>
            </p:spPr>
            <p:txBody>
              <a:bodyPr>
                <a:normAutofit/>
              </a:bodyPr>
              <a:lstStyle/>
              <a:p>
                <a:pPr marL="109676" indent="0">
                  <a:lnSpc>
                    <a:spcPct val="200000"/>
                  </a:lnSpc>
                  <a:buNone/>
                </a:pPr>
                <a:r>
                  <a:rPr lang="en-US" sz="2800" b="1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srgbClr val="7030A0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2800" b="1" i="1">
                            <a:solidFill>
                              <a:srgbClr val="7030A0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2800" b="1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srgbClr val="7030A0"/>
                            </a:solidFill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en-US" sz="2800" b="1" i="1">
                            <a:solidFill>
                              <a:srgbClr val="7030A0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2800" b="1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srgbClr val="7030A0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en-US" sz="2800" b="1" i="1">
                            <a:solidFill>
                              <a:srgbClr val="7030A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800" b="1" i="1">
                            <a:solidFill>
                              <a:srgbClr val="7030A0"/>
                            </a:solidFill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en-US" sz="2800" b="1" i="1">
                            <a:solidFill>
                              <a:srgbClr val="7030A0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2800" b="1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𝟔</m:t>
                        </m:r>
                      </m:num>
                      <m:den>
                        <m:r>
                          <a:rPr lang="en-US" sz="28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endParaRPr lang="en-US" sz="2800" b="1" dirty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109676" indent="0">
                  <a:lnSpc>
                    <a:spcPct val="200000"/>
                  </a:lnSpc>
                  <a:buClr>
                    <a:srgbClr val="2DA2BF"/>
                  </a:buClr>
                  <a:buNone/>
                </a:pPr>
                <a:r>
                  <a:rPr lang="en-US" sz="2800" b="1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srgbClr val="7030A0"/>
                            </a:solidFill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en-US" sz="2800" b="1" i="1">
                            <a:solidFill>
                              <a:srgbClr val="7030A0"/>
                            </a:solidFill>
                            <a:latin typeface="Cambria Math"/>
                          </a:rPr>
                          <m:t>𝟗</m:t>
                        </m:r>
                      </m:den>
                    </m:f>
                  </m:oMath>
                </a14:m>
                <a:r>
                  <a:rPr lang="en-US" sz="2800" b="1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srgbClr val="7030A0"/>
                            </a:solidFill>
                            <a:latin typeface="Cambria Math"/>
                          </a:rPr>
                          <m:t>𝟖</m:t>
                        </m:r>
                      </m:num>
                      <m:den>
                        <m:r>
                          <a:rPr lang="en-US" sz="2800" b="1" i="1">
                            <a:solidFill>
                              <a:srgbClr val="7030A0"/>
                            </a:solidFill>
                            <a:latin typeface="Cambria Math"/>
                          </a:rPr>
                          <m:t>𝟗</m:t>
                        </m:r>
                      </m:den>
                    </m:f>
                  </m:oMath>
                </a14:m>
                <a:r>
                  <a:rPr lang="en-US" sz="2800" b="1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srgbClr val="7030A0"/>
                            </a:solidFill>
                            <a:latin typeface="Cambria Math"/>
                          </a:rPr>
                          <m:t>𝟒</m:t>
                        </m:r>
                        <m:r>
                          <a:rPr lang="en-US" sz="2800" b="1" i="1">
                            <a:solidFill>
                              <a:srgbClr val="7030A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800" b="1" i="1">
                            <a:solidFill>
                              <a:srgbClr val="7030A0"/>
                            </a:solidFill>
                            <a:latin typeface="Cambria Math"/>
                          </a:rPr>
                          <m:t>𝟖</m:t>
                        </m:r>
                      </m:num>
                      <m:den>
                        <m:r>
                          <a:rPr lang="en-US" sz="2800" b="1" i="1">
                            <a:solidFill>
                              <a:srgbClr val="7030A0"/>
                            </a:solidFill>
                            <a:latin typeface="Cambria Math"/>
                          </a:rPr>
                          <m:t>𝟗</m:t>
                        </m:r>
                      </m:den>
                    </m:f>
                  </m:oMath>
                </a14:m>
                <a:r>
                  <a:rPr lang="en-US" sz="2800" b="1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srgbClr val="7030A0"/>
                            </a:solidFill>
                            <a:latin typeface="Cambria Math"/>
                          </a:rPr>
                          <m:t>𝟏𝟐</m:t>
                        </m:r>
                      </m:num>
                      <m:den>
                        <m:r>
                          <a:rPr lang="en-US" sz="2800" b="1" i="1">
                            <a:solidFill>
                              <a:srgbClr val="7030A0"/>
                            </a:solidFill>
                            <a:latin typeface="Cambria Math"/>
                          </a:rPr>
                          <m:t>𝟗</m:t>
                        </m:r>
                      </m:den>
                    </m:f>
                  </m:oMath>
                </a14:m>
                <a:r>
                  <a:rPr lang="en-US" sz="2800" b="1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en-US" sz="28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2800" b="1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3386328"/>
                <a:ext cx="8716297" cy="3547872"/>
              </a:xfrm>
              <a:blipFill>
                <a:blip r:embed="rId2"/>
                <a:stretch>
                  <a:fillRect l="-2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tle 2"/>
              <p:cNvSpPr>
                <a:spLocks noGrp="1"/>
              </p:cNvSpPr>
              <p:nvPr>
                <p:ph type="title"/>
              </p:nvPr>
            </p:nvSpPr>
            <p:spPr>
              <a:xfrm>
                <a:off x="365760" y="1862328"/>
                <a:ext cx="8549640" cy="1143000"/>
              </a:xfrm>
              <a:solidFill>
                <a:schemeClr val="bg2"/>
              </a:solidFill>
            </p:spPr>
            <p:txBody>
              <a:bodyPr>
                <a:normAutofit/>
              </a:bodyPr>
              <a:lstStyle/>
              <a:p>
                <a:pPr algn="ctr"/>
                <a:r>
                  <a:rPr lang="en-US" sz="28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Ví </a:t>
                </a:r>
                <a:r>
                  <a:rPr lang="en-US" sz="2800" dirty="0" err="1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dụ</a:t>
                </a:r>
                <a:r>
                  <a:rPr lang="en-US" sz="28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US" sz="2800" dirty="0" err="1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Tính</a:t>
                </a:r>
                <a:r>
                  <a:rPr lang="en-US" sz="28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    a.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     b.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𝟗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𝟖</m:t>
                        </m:r>
                      </m:num>
                      <m:den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𝟗</m:t>
                        </m:r>
                      </m:den>
                    </m:f>
                  </m:oMath>
                </a14:m>
                <a:endParaRPr lang="en-US" sz="28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365760" y="1862328"/>
                <a:ext cx="8549640" cy="1143000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2">
            <a:extLst>
              <a:ext uri="{FF2B5EF4-FFF2-40B4-BE49-F238E27FC236}">
                <a16:creationId xmlns:a16="http://schemas.microsoft.com/office/drawing/2014/main" id="{9EFE6BAC-97F0-4763-9DD2-77B1F8BBA002}"/>
              </a:ext>
            </a:extLst>
          </p:cNvPr>
          <p:cNvSpPr txBox="1">
            <a:spLocks/>
          </p:cNvSpPr>
          <p:nvPr/>
        </p:nvSpPr>
        <p:spPr>
          <a:xfrm>
            <a:off x="1" y="228600"/>
            <a:ext cx="8903918" cy="762000"/>
          </a:xfrm>
          <a:prstGeom prst="rect">
            <a:avLst/>
          </a:prstGeom>
          <a:solidFill>
            <a:schemeClr val="bg1"/>
          </a:solidFill>
        </p:spPr>
        <p:txBody>
          <a:bodyPr vert="horz" lIns="91397" tIns="45699" rIns="91397" bIns="45699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 defTabSz="914400">
              <a:defRPr/>
            </a:pPr>
            <a:r>
              <a:rPr lang="en-US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 hai ngày 1 tháng 3 năm 2021</a:t>
            </a:r>
            <a:br>
              <a:rPr lang="en-US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u="sng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355954-B68D-40D4-9940-8E518EF2ED1A}"/>
              </a:ext>
            </a:extLst>
          </p:cNvPr>
          <p:cNvSpPr txBox="1"/>
          <p:nvPr/>
        </p:nvSpPr>
        <p:spPr>
          <a:xfrm>
            <a:off x="3048000" y="1143000"/>
            <a:ext cx="34547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570487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1" y="1524000"/>
            <a:ext cx="2674052" cy="7489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79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2, </a:t>
            </a:r>
            <a:r>
              <a:rPr lang="en-US" sz="3079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079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tập:</a:t>
            </a:r>
            <a:endParaRPr lang="vi-VN" sz="3079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34422" y="2148268"/>
            <a:ext cx="2089777" cy="518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71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771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2771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77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Tính.</a:t>
            </a:r>
            <a:endParaRPr lang="vi-VN" sz="277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28651" y="3035250"/>
                <a:ext cx="1448734" cy="62235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2800" b="1" i="1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vi-VN" sz="2800" b="1" i="1"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a:rPr lang="vi-VN" sz="2800" b="1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vi-VN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2800" b="1" i="1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vi-VN" sz="2800" b="1" i="1"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endParaRPr lang="vi-VN" sz="28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651" y="3035250"/>
                <a:ext cx="1448734" cy="622350"/>
              </a:xfrm>
              <a:prstGeom prst="rect">
                <a:avLst/>
              </a:prstGeom>
              <a:blipFill>
                <a:blip r:embed="rId3"/>
                <a:stretch>
                  <a:fillRect l="-14706" t="-2941" b="-176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485209" y="3079886"/>
                <a:ext cx="1705791" cy="6266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US" sz="2800" b="1" i="1">
                            <a:latin typeface="Cambria Math"/>
                          </a:rPr>
                          <m:t>𝟒</m:t>
                        </m:r>
                      </m:den>
                    </m:f>
                    <m:r>
                      <a:rPr lang="vi-VN" sz="2800" b="1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vi-VN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en-US" sz="2800" b="1" i="1"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endParaRPr lang="vi-VN" sz="28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5209" y="3079886"/>
                <a:ext cx="1705791" cy="626646"/>
              </a:xfrm>
              <a:prstGeom prst="rect">
                <a:avLst/>
              </a:prstGeom>
              <a:blipFill>
                <a:blip r:embed="rId4"/>
                <a:stretch>
                  <a:fillRect l="-12857" t="-1942" b="-184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587999" y="3104898"/>
                <a:ext cx="1705791" cy="62247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US" sz="2800" b="1" i="1">
                            <a:latin typeface="Cambria Math"/>
                          </a:rPr>
                          <m:t>𝟖</m:t>
                        </m:r>
                      </m:den>
                    </m:f>
                    <m:r>
                      <a:rPr lang="vi-VN" sz="2800" b="1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vi-VN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latin typeface="Cambria Math"/>
                          </a:rPr>
                          <m:t>𝟕</m:t>
                        </m:r>
                      </m:num>
                      <m:den>
                        <m:r>
                          <a:rPr lang="en-US" sz="2800" b="1" i="1">
                            <a:latin typeface="Cambria Math"/>
                          </a:rPr>
                          <m:t>𝟖</m:t>
                        </m:r>
                      </m:den>
                    </m:f>
                  </m:oMath>
                </a14:m>
                <a:endParaRPr lang="vi-VN" sz="28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7999" y="3104898"/>
                <a:ext cx="1705791" cy="622478"/>
              </a:xfrm>
              <a:prstGeom prst="rect">
                <a:avLst/>
              </a:prstGeom>
              <a:blipFill>
                <a:blip r:embed="rId5"/>
                <a:stretch>
                  <a:fillRect l="-12903" t="-2941" b="-186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666445" y="3041019"/>
                <a:ext cx="1705791" cy="6286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2800" b="1" i="1"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vi-VN" sz="2800" b="1" i="1"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a:rPr lang="vi-VN" sz="2800" b="1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vi-VN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latin typeface="Cambria Math"/>
                          </a:rPr>
                          <m:t>𝟕</m:t>
                        </m:r>
                      </m:num>
                      <m:den>
                        <m:r>
                          <a:rPr lang="en-US" sz="2800" b="1" i="1">
                            <a:latin typeface="Cambria Math"/>
                          </a:rPr>
                          <m:t>𝟐</m:t>
                        </m:r>
                        <m:r>
                          <a:rPr lang="vi-VN" sz="2800" b="1" i="1"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endParaRPr lang="vi-VN" sz="28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6445" y="3041019"/>
                <a:ext cx="1705791" cy="628698"/>
              </a:xfrm>
              <a:prstGeom prst="rect">
                <a:avLst/>
              </a:prstGeom>
              <a:blipFill>
                <a:blip r:embed="rId6"/>
                <a:stretch>
                  <a:fillRect l="-12903" t="-1942" b="-174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itle 2">
            <a:extLst>
              <a:ext uri="{FF2B5EF4-FFF2-40B4-BE49-F238E27FC236}">
                <a16:creationId xmlns:a16="http://schemas.microsoft.com/office/drawing/2014/main" id="{C5FA516A-6CF7-4A46-87C7-465FCD105871}"/>
              </a:ext>
            </a:extLst>
          </p:cNvPr>
          <p:cNvSpPr txBox="1">
            <a:spLocks/>
          </p:cNvSpPr>
          <p:nvPr/>
        </p:nvSpPr>
        <p:spPr>
          <a:xfrm>
            <a:off x="1" y="116056"/>
            <a:ext cx="8903918" cy="762000"/>
          </a:xfrm>
          <a:prstGeom prst="rect">
            <a:avLst/>
          </a:prstGeom>
          <a:solidFill>
            <a:schemeClr val="bg1"/>
          </a:solidFill>
        </p:spPr>
        <p:txBody>
          <a:bodyPr vert="horz" lIns="91397" tIns="45699" rIns="91397" bIns="45699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 defTabSz="914400">
              <a:defRPr/>
            </a:pP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  <a:b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823EAAD-B62F-4763-859C-287F8BE36E2D}"/>
              </a:ext>
            </a:extLst>
          </p:cNvPr>
          <p:cNvSpPr txBox="1"/>
          <p:nvPr/>
        </p:nvSpPr>
        <p:spPr>
          <a:xfrm>
            <a:off x="3048000" y="1030456"/>
            <a:ext cx="34547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sz="3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4C2427E-9C70-46A2-A253-0226DC01EDFC}"/>
                  </a:ext>
                </a:extLst>
              </p:cNvPr>
              <p:cNvSpPr txBox="1"/>
              <p:nvPr/>
            </p:nvSpPr>
            <p:spPr>
              <a:xfrm>
                <a:off x="609600" y="2994199"/>
                <a:ext cx="1611383" cy="71134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3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b="1" i="1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vi-VN" sz="3200" b="1" i="1"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a:rPr lang="vi-VN" sz="3200" b="1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vi-VN" sz="32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200" b="1" i="1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vi-VN" sz="3200" b="1" i="1"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3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:endParaRPr lang="vi-VN" sz="32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4C2427E-9C70-46A2-A253-0226DC01ED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2994199"/>
                <a:ext cx="1611383" cy="711349"/>
              </a:xfrm>
              <a:prstGeom prst="rect">
                <a:avLst/>
              </a:prstGeom>
              <a:blipFill>
                <a:blip r:embed="rId7"/>
                <a:stretch>
                  <a:fillRect l="-15152" t="-2564" r="-13636" b="-179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5DE7F0E-BEA3-4A7A-A3ED-09606CC10347}"/>
                  </a:ext>
                </a:extLst>
              </p:cNvPr>
              <p:cNvSpPr txBox="1"/>
              <p:nvPr/>
            </p:nvSpPr>
            <p:spPr>
              <a:xfrm>
                <a:off x="2144783" y="2971800"/>
                <a:ext cx="1104086" cy="6938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400" b="1" i="1" smtClean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vi-VN" sz="2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vi-VN" sz="2400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vi-VN" sz="2400" b="1" i="1"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vi-VN"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5DE7F0E-BEA3-4A7A-A3ED-09606CC103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4783" y="2971800"/>
                <a:ext cx="1104086" cy="69384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BB115A1-B71F-4E48-B53D-4E9FED1674A8}"/>
                  </a:ext>
                </a:extLst>
              </p:cNvPr>
              <p:cNvSpPr txBox="1"/>
              <p:nvPr/>
            </p:nvSpPr>
            <p:spPr>
              <a:xfrm>
                <a:off x="2906783" y="2971800"/>
                <a:ext cx="1611383" cy="7013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2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vi-VN" sz="2400" b="1" i="1"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  <m:r>
                        <a:rPr lang="en-US" sz="24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vi-VN"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BB115A1-B71F-4E48-B53D-4E9FED1674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6783" y="2971800"/>
                <a:ext cx="1611383" cy="70134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D33240D-BAE3-426C-9BC9-DEDCAB79749C}"/>
                  </a:ext>
                </a:extLst>
              </p:cNvPr>
              <p:cNvSpPr txBox="1"/>
              <p:nvPr/>
            </p:nvSpPr>
            <p:spPr>
              <a:xfrm>
                <a:off x="685800" y="3759726"/>
                <a:ext cx="1611383" cy="71628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3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b.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US" sz="3200" b="1" i="1">
                            <a:latin typeface="Cambria Math"/>
                          </a:rPr>
                          <m:t>𝟒</m:t>
                        </m:r>
                      </m:den>
                    </m:f>
                    <m:r>
                      <a:rPr lang="vi-VN" sz="3200" b="1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vi-VN" sz="32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en-US" sz="3200" b="1" i="1"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3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:endParaRPr lang="vi-VN" sz="32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D33240D-BAE3-426C-9BC9-DEDCAB7974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759726"/>
                <a:ext cx="1611383" cy="716286"/>
              </a:xfrm>
              <a:prstGeom prst="rect">
                <a:avLst/>
              </a:prstGeom>
              <a:blipFill>
                <a:blip r:embed="rId10"/>
                <a:stretch>
                  <a:fillRect l="-15530" t="-2564" r="-8333" b="-179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41A41B2-3CC7-4ABA-9DBF-4199CAE07E48}"/>
                  </a:ext>
                </a:extLst>
              </p:cNvPr>
              <p:cNvSpPr txBox="1"/>
              <p:nvPr/>
            </p:nvSpPr>
            <p:spPr>
              <a:xfrm>
                <a:off x="3657600" y="3897868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vi-VN"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41A41B2-3CC7-4ABA-9DBF-4199CAE07E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3897868"/>
                <a:ext cx="533400" cy="369332"/>
              </a:xfrm>
              <a:prstGeom prst="rect">
                <a:avLst/>
              </a:prstGeom>
              <a:blipFill>
                <a:blip r:embed="rId11"/>
                <a:stretch>
                  <a:fillRect l="-9091" r="-14773"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E8B9869-6385-4D54-8699-9E278C933DE7}"/>
                  </a:ext>
                </a:extLst>
              </p:cNvPr>
              <p:cNvSpPr txBox="1"/>
              <p:nvPr/>
            </p:nvSpPr>
            <p:spPr>
              <a:xfrm>
                <a:off x="2209800" y="3733800"/>
                <a:ext cx="762000" cy="71628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3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endParaRPr lang="vi-VN" sz="32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E8B9869-6385-4D54-8699-9E278C933D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3733800"/>
                <a:ext cx="762000" cy="71628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505C19EB-1B16-4A6E-8A0C-3503BEC633B5}"/>
                  </a:ext>
                </a:extLst>
              </p:cNvPr>
              <p:cNvSpPr txBox="1"/>
              <p:nvPr/>
            </p:nvSpPr>
            <p:spPr>
              <a:xfrm>
                <a:off x="2895600" y="3728129"/>
                <a:ext cx="685800" cy="69147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4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2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𝟖</m:t>
                          </m:r>
                        </m:num>
                        <m:den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vi-VN"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505C19EB-1B16-4A6E-8A0C-3503BEC633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3728129"/>
                <a:ext cx="685800" cy="69147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E6DEFB6-DD21-4FCC-AE24-90E2B5080544}"/>
                  </a:ext>
                </a:extLst>
              </p:cNvPr>
              <p:cNvSpPr txBox="1"/>
              <p:nvPr/>
            </p:nvSpPr>
            <p:spPr>
              <a:xfrm>
                <a:off x="609600" y="4572000"/>
                <a:ext cx="1611383" cy="7114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3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US" sz="3200" b="1" i="1">
                            <a:latin typeface="Cambria Math"/>
                          </a:rPr>
                          <m:t>𝟖</m:t>
                        </m:r>
                      </m:den>
                    </m:f>
                    <m:r>
                      <a:rPr lang="vi-VN" sz="3200" b="1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vi-VN" sz="32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>
                            <a:latin typeface="Cambria Math"/>
                          </a:rPr>
                          <m:t>𝟕</m:t>
                        </m:r>
                      </m:num>
                      <m:den>
                        <m:r>
                          <a:rPr lang="en-US" sz="3200" b="1" i="1">
                            <a:latin typeface="Cambria Math"/>
                          </a:rPr>
                          <m:t>𝟖</m:t>
                        </m:r>
                      </m:den>
                    </m:f>
                  </m:oMath>
                </a14:m>
                <a:r>
                  <a:rPr lang="en-US" sz="3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:endParaRPr lang="vi-VN" sz="32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E6DEFB6-DD21-4FCC-AE24-90E2B50805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4572000"/>
                <a:ext cx="1611383" cy="711477"/>
              </a:xfrm>
              <a:prstGeom prst="rect">
                <a:avLst/>
              </a:prstGeom>
              <a:blipFill>
                <a:blip r:embed="rId14"/>
                <a:stretch>
                  <a:fillRect l="-15152" t="-2564" r="-12121" b="-170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B4EF5BCB-4D1F-4219-94EE-114349938F25}"/>
                  </a:ext>
                </a:extLst>
              </p:cNvPr>
              <p:cNvSpPr txBox="1"/>
              <p:nvPr/>
            </p:nvSpPr>
            <p:spPr>
              <a:xfrm>
                <a:off x="2895600" y="4572000"/>
                <a:ext cx="1705790" cy="7187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3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𝟏𝟎</m:t>
                        </m:r>
                      </m:num>
                      <m:den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  <m:r>
                      <a:rPr lang="en-US" sz="3200" b="1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vi-VN" sz="32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endParaRPr lang="vi-VN" sz="32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B4EF5BCB-4D1F-4219-94EE-114349938F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4572000"/>
                <a:ext cx="1705790" cy="718787"/>
              </a:xfrm>
              <a:prstGeom prst="rect">
                <a:avLst/>
              </a:prstGeom>
              <a:blipFill>
                <a:blip r:embed="rId15"/>
                <a:stretch>
                  <a:fillRect l="-8214" t="-1695" b="-169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710B1B91-9838-45CF-B3F1-E59772DD6ECA}"/>
                  </a:ext>
                </a:extLst>
              </p:cNvPr>
              <p:cNvSpPr txBox="1"/>
              <p:nvPr/>
            </p:nvSpPr>
            <p:spPr>
              <a:xfrm>
                <a:off x="2286000" y="4038600"/>
                <a:ext cx="792810" cy="120391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3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endParaRPr lang="vi-VN" sz="32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710B1B91-9838-45CF-B3F1-E59772DD6E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4038600"/>
                <a:ext cx="792810" cy="1203919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FF1C71F-3A23-4208-A8F6-885A595E5B49}"/>
                  </a:ext>
                </a:extLst>
              </p:cNvPr>
              <p:cNvSpPr txBox="1"/>
              <p:nvPr/>
            </p:nvSpPr>
            <p:spPr>
              <a:xfrm>
                <a:off x="609600" y="5377342"/>
                <a:ext cx="5072539" cy="71865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3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3200" b="1" i="1"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vi-VN" sz="3200" b="1" i="1"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a:rPr lang="vi-VN" sz="3200" b="1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vi-VN" sz="32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>
                            <a:latin typeface="Cambria Math"/>
                          </a:rPr>
                          <m:t>𝟕</m:t>
                        </m:r>
                      </m:num>
                      <m:den>
                        <m:r>
                          <a:rPr lang="en-US" sz="3200" b="1" i="1">
                            <a:latin typeface="Cambria Math"/>
                          </a:rPr>
                          <m:t>𝟐</m:t>
                        </m:r>
                        <m:r>
                          <a:rPr lang="vi-VN" sz="3200" b="1" i="1"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3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𝟑𝟓</m:t>
                        </m:r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𝟐𝟓</m:t>
                        </m:r>
                      </m:den>
                    </m:f>
                    <m:r>
                      <a:rPr lang="en-US" sz="3200" b="1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vi-VN" sz="32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𝟒𝟐</m:t>
                        </m:r>
                      </m:num>
                      <m:den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𝟐𝟓</m:t>
                        </m:r>
                      </m:den>
                    </m:f>
                  </m:oMath>
                </a14:m>
                <a:endParaRPr lang="vi-VN" sz="32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FF1C71F-3A23-4208-A8F6-885A595E5B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5377342"/>
                <a:ext cx="5072539" cy="718658"/>
              </a:xfrm>
              <a:prstGeom prst="rect">
                <a:avLst/>
              </a:prstGeom>
              <a:blipFill>
                <a:blip r:embed="rId17"/>
                <a:stretch>
                  <a:fillRect l="-4808" t="-1695" b="-177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CC6A0A66-1E99-4723-982A-4E6D5CA164D8}"/>
              </a:ext>
            </a:extLst>
          </p:cNvPr>
          <p:cNvSpPr txBox="1"/>
          <p:nvPr/>
        </p:nvSpPr>
        <p:spPr>
          <a:xfrm>
            <a:off x="457200" y="6258580"/>
            <a:ext cx="82221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EE78405-FAF9-4F86-96E6-2759A6EE3C29}"/>
              </a:ext>
            </a:extLst>
          </p:cNvPr>
          <p:cNvSpPr txBox="1"/>
          <p:nvPr/>
        </p:nvSpPr>
        <p:spPr>
          <a:xfrm>
            <a:off x="0" y="6056293"/>
            <a:ext cx="869500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21796546"/>
      </p:ext>
    </p:extLst>
  </p:cSld>
  <p:clrMapOvr>
    <a:masterClrMapping/>
  </p:clrMapOvr>
  <p:transition spd="slow" advTm="30107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8" grpId="0"/>
      <p:bldP spid="8" grpId="1"/>
      <p:bldP spid="14" grpId="0"/>
      <p:bldP spid="14" grpId="1"/>
      <p:bldP spid="18" grpId="0"/>
      <p:bldP spid="18" grpId="1"/>
      <p:bldP spid="20" grpId="0"/>
      <p:bldP spid="20" grpId="1"/>
      <p:bldP spid="13" grpId="0"/>
      <p:bldP spid="17" grpId="0"/>
      <p:bldP spid="19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9" grpId="0"/>
      <p:bldP spid="7" grpId="0"/>
      <p:bldP spid="7" grpId="1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664" y="2244519"/>
            <a:ext cx="65471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" name="Group 10"/>
          <p:cNvGrpSpPr>
            <a:grpSpLocks/>
          </p:cNvGrpSpPr>
          <p:nvPr/>
        </p:nvGrpSpPr>
        <p:grpSpPr bwMode="auto">
          <a:xfrm>
            <a:off x="1744651" y="2900218"/>
            <a:ext cx="922587" cy="802835"/>
            <a:chOff x="1248" y="1728"/>
            <a:chExt cx="755" cy="657"/>
          </a:xfrm>
        </p:grpSpPr>
        <p:sp>
          <p:nvSpPr>
            <p:cNvPr id="7" name="Text Box 11"/>
            <p:cNvSpPr txBox="1">
              <a:spLocks noChangeArrowheads="1"/>
            </p:cNvSpPr>
            <p:nvPr/>
          </p:nvSpPr>
          <p:spPr bwMode="auto">
            <a:xfrm>
              <a:off x="1248" y="1728"/>
              <a:ext cx="755" cy="6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9" b="1" dirty="0">
                  <a:latin typeface="VNI-Times" pitchFamily="2" charset="0"/>
                </a:rPr>
                <a:t>3      2</a:t>
              </a:r>
            </a:p>
            <a:p>
              <a:pPr eaLnBrk="1" hangingPunct="1"/>
              <a:r>
                <a:rPr lang="en-US" altLang="en-US" sz="2309" b="1" dirty="0">
                  <a:latin typeface="VNI-Times" pitchFamily="2" charset="0"/>
                </a:rPr>
                <a:t>7      7</a:t>
              </a:r>
            </a:p>
          </p:txBody>
        </p:sp>
        <p:grpSp>
          <p:nvGrpSpPr>
            <p:cNvPr id="8" name="Group 12"/>
            <p:cNvGrpSpPr>
              <a:grpSpLocks/>
            </p:cNvGrpSpPr>
            <p:nvPr/>
          </p:nvGrpSpPr>
          <p:grpSpPr bwMode="auto">
            <a:xfrm>
              <a:off x="1296" y="1986"/>
              <a:ext cx="588" cy="96"/>
              <a:chOff x="1296" y="1986"/>
              <a:chExt cx="588" cy="96"/>
            </a:xfrm>
          </p:grpSpPr>
          <p:grpSp>
            <p:nvGrpSpPr>
              <p:cNvPr id="9" name="Group 13"/>
              <p:cNvGrpSpPr>
                <a:grpSpLocks/>
              </p:cNvGrpSpPr>
              <p:nvPr/>
            </p:nvGrpSpPr>
            <p:grpSpPr bwMode="auto">
              <a:xfrm>
                <a:off x="1536" y="1986"/>
                <a:ext cx="96" cy="96"/>
                <a:chOff x="4368" y="3120"/>
                <a:chExt cx="96" cy="96"/>
              </a:xfrm>
            </p:grpSpPr>
            <p:sp>
              <p:nvSpPr>
                <p:cNvPr id="12" name="Line 14"/>
                <p:cNvSpPr>
                  <a:spLocks noChangeShapeType="1"/>
                </p:cNvSpPr>
                <p:nvPr/>
              </p:nvSpPr>
              <p:spPr bwMode="auto">
                <a:xfrm>
                  <a:off x="4368" y="3168"/>
                  <a:ext cx="96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309"/>
                </a:p>
              </p:txBody>
            </p:sp>
            <p:sp>
              <p:nvSpPr>
                <p:cNvPr id="13" name="Line 15"/>
                <p:cNvSpPr>
                  <a:spLocks noChangeShapeType="1"/>
                </p:cNvSpPr>
                <p:nvPr/>
              </p:nvSpPr>
              <p:spPr bwMode="auto">
                <a:xfrm>
                  <a:off x="4422" y="3120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309"/>
                </a:p>
              </p:txBody>
            </p:sp>
          </p:grpSp>
          <p:sp>
            <p:nvSpPr>
              <p:cNvPr id="10" name="Line 16"/>
              <p:cNvSpPr>
                <a:spLocks noChangeShapeType="1"/>
              </p:cNvSpPr>
              <p:nvPr/>
            </p:nvSpPr>
            <p:spPr bwMode="auto">
              <a:xfrm>
                <a:off x="1296" y="2034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309"/>
              </a:p>
            </p:txBody>
          </p:sp>
          <p:sp>
            <p:nvSpPr>
              <p:cNvPr id="11" name="Line 17"/>
              <p:cNvSpPr>
                <a:spLocks noChangeShapeType="1"/>
              </p:cNvSpPr>
              <p:nvPr/>
            </p:nvSpPr>
            <p:spPr bwMode="auto">
              <a:xfrm>
                <a:off x="1692" y="203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309"/>
              </a:p>
            </p:txBody>
          </p:sp>
        </p:grpSp>
      </p:grpSp>
      <p:sp>
        <p:nvSpPr>
          <p:cNvPr id="14" name="TextBox 13"/>
          <p:cNvSpPr txBox="1"/>
          <p:nvPr/>
        </p:nvSpPr>
        <p:spPr>
          <a:xfrm>
            <a:off x="5480728" y="3098542"/>
            <a:ext cx="1148672" cy="4476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9" dirty="0"/>
              <a:t>=…</a:t>
            </a:r>
          </a:p>
        </p:txBody>
      </p:sp>
      <p:grpSp>
        <p:nvGrpSpPr>
          <p:cNvPr id="17" name="Group 10"/>
          <p:cNvGrpSpPr>
            <a:grpSpLocks/>
          </p:cNvGrpSpPr>
          <p:nvPr/>
        </p:nvGrpSpPr>
        <p:grpSpPr bwMode="auto">
          <a:xfrm>
            <a:off x="4578603" y="2902303"/>
            <a:ext cx="983997" cy="802835"/>
            <a:chOff x="1248" y="1728"/>
            <a:chExt cx="755" cy="657"/>
          </a:xfrm>
        </p:grpSpPr>
        <p:sp>
          <p:nvSpPr>
            <p:cNvPr id="18" name="Text Box 11"/>
            <p:cNvSpPr txBox="1">
              <a:spLocks noChangeArrowheads="1"/>
            </p:cNvSpPr>
            <p:nvPr/>
          </p:nvSpPr>
          <p:spPr bwMode="auto">
            <a:xfrm>
              <a:off x="1248" y="1728"/>
              <a:ext cx="755" cy="6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9" b="1" dirty="0">
                  <a:latin typeface="VNI-Times" pitchFamily="2" charset="0"/>
                </a:rPr>
                <a:t>2      3</a:t>
              </a:r>
            </a:p>
            <a:p>
              <a:pPr eaLnBrk="1" hangingPunct="1"/>
              <a:r>
                <a:rPr lang="en-US" altLang="en-US" sz="2309" b="1" dirty="0">
                  <a:latin typeface="VNI-Times" pitchFamily="2" charset="0"/>
                </a:rPr>
                <a:t>7      7</a:t>
              </a:r>
            </a:p>
          </p:txBody>
        </p:sp>
        <p:grpSp>
          <p:nvGrpSpPr>
            <p:cNvPr id="19" name="Group 12"/>
            <p:cNvGrpSpPr>
              <a:grpSpLocks/>
            </p:cNvGrpSpPr>
            <p:nvPr/>
          </p:nvGrpSpPr>
          <p:grpSpPr bwMode="auto">
            <a:xfrm>
              <a:off x="1296" y="1986"/>
              <a:ext cx="588" cy="96"/>
              <a:chOff x="1296" y="1986"/>
              <a:chExt cx="588" cy="96"/>
            </a:xfrm>
          </p:grpSpPr>
          <p:grpSp>
            <p:nvGrpSpPr>
              <p:cNvPr id="20" name="Group 13"/>
              <p:cNvGrpSpPr>
                <a:grpSpLocks/>
              </p:cNvGrpSpPr>
              <p:nvPr/>
            </p:nvGrpSpPr>
            <p:grpSpPr bwMode="auto">
              <a:xfrm>
                <a:off x="1536" y="1986"/>
                <a:ext cx="96" cy="96"/>
                <a:chOff x="4368" y="3120"/>
                <a:chExt cx="96" cy="96"/>
              </a:xfrm>
            </p:grpSpPr>
            <p:sp>
              <p:nvSpPr>
                <p:cNvPr id="23" name="Line 14"/>
                <p:cNvSpPr>
                  <a:spLocks noChangeShapeType="1"/>
                </p:cNvSpPr>
                <p:nvPr/>
              </p:nvSpPr>
              <p:spPr bwMode="auto">
                <a:xfrm>
                  <a:off x="4368" y="3168"/>
                  <a:ext cx="96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309"/>
                </a:p>
              </p:txBody>
            </p:sp>
            <p:sp>
              <p:nvSpPr>
                <p:cNvPr id="24" name="Line 15"/>
                <p:cNvSpPr>
                  <a:spLocks noChangeShapeType="1"/>
                </p:cNvSpPr>
                <p:nvPr/>
              </p:nvSpPr>
              <p:spPr bwMode="auto">
                <a:xfrm>
                  <a:off x="4422" y="3120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309"/>
                </a:p>
              </p:txBody>
            </p:sp>
          </p:grpSp>
          <p:sp>
            <p:nvSpPr>
              <p:cNvPr id="21" name="Line 16"/>
              <p:cNvSpPr>
                <a:spLocks noChangeShapeType="1"/>
              </p:cNvSpPr>
              <p:nvPr/>
            </p:nvSpPr>
            <p:spPr bwMode="auto">
              <a:xfrm>
                <a:off x="1296" y="2034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309"/>
              </a:p>
            </p:txBody>
          </p:sp>
          <p:sp>
            <p:nvSpPr>
              <p:cNvPr id="22" name="Line 17"/>
              <p:cNvSpPr>
                <a:spLocks noChangeShapeType="1"/>
              </p:cNvSpPr>
              <p:nvPr/>
            </p:nvSpPr>
            <p:spPr bwMode="auto">
              <a:xfrm>
                <a:off x="1692" y="203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309"/>
              </a:p>
            </p:txBody>
          </p:sp>
        </p:grpSp>
      </p:grpSp>
      <p:sp>
        <p:nvSpPr>
          <p:cNvPr id="25" name="TextBox 24"/>
          <p:cNvSpPr txBox="1"/>
          <p:nvPr/>
        </p:nvSpPr>
        <p:spPr>
          <a:xfrm>
            <a:off x="2623539" y="3085142"/>
            <a:ext cx="1186461" cy="4476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9" dirty="0"/>
              <a:t>=…</a:t>
            </a:r>
          </a:p>
        </p:txBody>
      </p:sp>
      <p:grpSp>
        <p:nvGrpSpPr>
          <p:cNvPr id="28" name="Group 10"/>
          <p:cNvGrpSpPr>
            <a:grpSpLocks/>
          </p:cNvGrpSpPr>
          <p:nvPr/>
        </p:nvGrpSpPr>
        <p:grpSpPr bwMode="auto">
          <a:xfrm>
            <a:off x="2670592" y="4364961"/>
            <a:ext cx="922587" cy="802835"/>
            <a:chOff x="1248" y="1728"/>
            <a:chExt cx="755" cy="657"/>
          </a:xfrm>
        </p:grpSpPr>
        <p:sp>
          <p:nvSpPr>
            <p:cNvPr id="29" name="Text Box 11"/>
            <p:cNvSpPr txBox="1">
              <a:spLocks noChangeArrowheads="1"/>
            </p:cNvSpPr>
            <p:nvPr/>
          </p:nvSpPr>
          <p:spPr bwMode="auto">
            <a:xfrm>
              <a:off x="1248" y="1728"/>
              <a:ext cx="755" cy="6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9" b="1" dirty="0">
                  <a:latin typeface="VNI-Times" pitchFamily="2" charset="0"/>
                </a:rPr>
                <a:t>3      2</a:t>
              </a:r>
            </a:p>
            <a:p>
              <a:pPr eaLnBrk="1" hangingPunct="1"/>
              <a:r>
                <a:rPr lang="en-US" altLang="en-US" sz="2309" b="1" dirty="0">
                  <a:latin typeface="VNI-Times" pitchFamily="2" charset="0"/>
                </a:rPr>
                <a:t>7      7</a:t>
              </a:r>
            </a:p>
          </p:txBody>
        </p:sp>
        <p:grpSp>
          <p:nvGrpSpPr>
            <p:cNvPr id="30" name="Group 12"/>
            <p:cNvGrpSpPr>
              <a:grpSpLocks/>
            </p:cNvGrpSpPr>
            <p:nvPr/>
          </p:nvGrpSpPr>
          <p:grpSpPr bwMode="auto">
            <a:xfrm>
              <a:off x="1296" y="1986"/>
              <a:ext cx="588" cy="96"/>
              <a:chOff x="1296" y="1986"/>
              <a:chExt cx="588" cy="96"/>
            </a:xfrm>
          </p:grpSpPr>
          <p:grpSp>
            <p:nvGrpSpPr>
              <p:cNvPr id="31" name="Group 13"/>
              <p:cNvGrpSpPr>
                <a:grpSpLocks/>
              </p:cNvGrpSpPr>
              <p:nvPr/>
            </p:nvGrpSpPr>
            <p:grpSpPr bwMode="auto">
              <a:xfrm>
                <a:off x="1536" y="1986"/>
                <a:ext cx="96" cy="96"/>
                <a:chOff x="4368" y="3120"/>
                <a:chExt cx="96" cy="96"/>
              </a:xfrm>
            </p:grpSpPr>
            <p:sp>
              <p:nvSpPr>
                <p:cNvPr id="34" name="Line 14"/>
                <p:cNvSpPr>
                  <a:spLocks noChangeShapeType="1"/>
                </p:cNvSpPr>
                <p:nvPr/>
              </p:nvSpPr>
              <p:spPr bwMode="auto">
                <a:xfrm>
                  <a:off x="4368" y="3168"/>
                  <a:ext cx="96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309"/>
                </a:p>
              </p:txBody>
            </p:sp>
            <p:sp>
              <p:nvSpPr>
                <p:cNvPr id="35" name="Line 15"/>
                <p:cNvSpPr>
                  <a:spLocks noChangeShapeType="1"/>
                </p:cNvSpPr>
                <p:nvPr/>
              </p:nvSpPr>
              <p:spPr bwMode="auto">
                <a:xfrm>
                  <a:off x="4422" y="3120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309"/>
                </a:p>
              </p:txBody>
            </p:sp>
          </p:grp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1296" y="2034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309"/>
              </a:p>
            </p:txBody>
          </p:sp>
          <p:sp>
            <p:nvSpPr>
              <p:cNvPr id="33" name="Line 17"/>
              <p:cNvSpPr>
                <a:spLocks noChangeShapeType="1"/>
              </p:cNvSpPr>
              <p:nvPr/>
            </p:nvSpPr>
            <p:spPr bwMode="auto">
              <a:xfrm>
                <a:off x="1692" y="203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309"/>
              </a:p>
            </p:txBody>
          </p:sp>
        </p:grpSp>
      </p:grpSp>
      <p:grpSp>
        <p:nvGrpSpPr>
          <p:cNvPr id="36" name="Group 10"/>
          <p:cNvGrpSpPr>
            <a:grpSpLocks/>
          </p:cNvGrpSpPr>
          <p:nvPr/>
        </p:nvGrpSpPr>
        <p:grpSpPr bwMode="auto">
          <a:xfrm>
            <a:off x="4039199" y="4364961"/>
            <a:ext cx="922587" cy="802835"/>
            <a:chOff x="1248" y="1728"/>
            <a:chExt cx="755" cy="657"/>
          </a:xfrm>
        </p:grpSpPr>
        <p:sp>
          <p:nvSpPr>
            <p:cNvPr id="37" name="Text Box 11"/>
            <p:cNvSpPr txBox="1">
              <a:spLocks noChangeArrowheads="1"/>
            </p:cNvSpPr>
            <p:nvPr/>
          </p:nvSpPr>
          <p:spPr bwMode="auto">
            <a:xfrm>
              <a:off x="1248" y="1728"/>
              <a:ext cx="755" cy="6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9" b="1" dirty="0">
                  <a:latin typeface="VNI-Times" pitchFamily="2" charset="0"/>
                </a:rPr>
                <a:t>2      3</a:t>
              </a:r>
            </a:p>
            <a:p>
              <a:pPr eaLnBrk="1" hangingPunct="1"/>
              <a:r>
                <a:rPr lang="en-US" altLang="en-US" sz="2309" b="1" dirty="0">
                  <a:latin typeface="VNI-Times" pitchFamily="2" charset="0"/>
                </a:rPr>
                <a:t>7      7</a:t>
              </a:r>
            </a:p>
          </p:txBody>
        </p:sp>
        <p:grpSp>
          <p:nvGrpSpPr>
            <p:cNvPr id="38" name="Group 12"/>
            <p:cNvGrpSpPr>
              <a:grpSpLocks/>
            </p:cNvGrpSpPr>
            <p:nvPr/>
          </p:nvGrpSpPr>
          <p:grpSpPr bwMode="auto">
            <a:xfrm>
              <a:off x="1296" y="1986"/>
              <a:ext cx="588" cy="96"/>
              <a:chOff x="1296" y="1986"/>
              <a:chExt cx="588" cy="96"/>
            </a:xfrm>
          </p:grpSpPr>
          <p:grpSp>
            <p:nvGrpSpPr>
              <p:cNvPr id="39" name="Group 13"/>
              <p:cNvGrpSpPr>
                <a:grpSpLocks/>
              </p:cNvGrpSpPr>
              <p:nvPr/>
            </p:nvGrpSpPr>
            <p:grpSpPr bwMode="auto">
              <a:xfrm>
                <a:off x="1536" y="1986"/>
                <a:ext cx="96" cy="96"/>
                <a:chOff x="4368" y="3120"/>
                <a:chExt cx="96" cy="96"/>
              </a:xfrm>
            </p:grpSpPr>
            <p:sp>
              <p:nvSpPr>
                <p:cNvPr id="42" name="Line 14"/>
                <p:cNvSpPr>
                  <a:spLocks noChangeShapeType="1"/>
                </p:cNvSpPr>
                <p:nvPr/>
              </p:nvSpPr>
              <p:spPr bwMode="auto">
                <a:xfrm>
                  <a:off x="4368" y="3168"/>
                  <a:ext cx="96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309"/>
                </a:p>
              </p:txBody>
            </p:sp>
            <p:sp>
              <p:nvSpPr>
                <p:cNvPr id="43" name="Line 15"/>
                <p:cNvSpPr>
                  <a:spLocks noChangeShapeType="1"/>
                </p:cNvSpPr>
                <p:nvPr/>
              </p:nvSpPr>
              <p:spPr bwMode="auto">
                <a:xfrm>
                  <a:off x="4422" y="3120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309"/>
                </a:p>
              </p:txBody>
            </p:sp>
          </p:grpSp>
          <p:sp>
            <p:nvSpPr>
              <p:cNvPr id="40" name="Line 16"/>
              <p:cNvSpPr>
                <a:spLocks noChangeShapeType="1"/>
              </p:cNvSpPr>
              <p:nvPr/>
            </p:nvSpPr>
            <p:spPr bwMode="auto">
              <a:xfrm>
                <a:off x="1296" y="2034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309"/>
              </a:p>
            </p:txBody>
          </p:sp>
          <p:sp>
            <p:nvSpPr>
              <p:cNvPr id="41" name="Line 17"/>
              <p:cNvSpPr>
                <a:spLocks noChangeShapeType="1"/>
              </p:cNvSpPr>
              <p:nvPr/>
            </p:nvSpPr>
            <p:spPr bwMode="auto">
              <a:xfrm>
                <a:off x="1692" y="203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309"/>
              </a:p>
            </p:txBody>
          </p:sp>
        </p:grpSp>
      </p:grpSp>
      <p:sp>
        <p:nvSpPr>
          <p:cNvPr id="44" name="TextBox 43"/>
          <p:cNvSpPr txBox="1"/>
          <p:nvPr/>
        </p:nvSpPr>
        <p:spPr>
          <a:xfrm>
            <a:off x="3627500" y="4517078"/>
            <a:ext cx="441027" cy="4476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9" dirty="0"/>
              <a:t>…</a:t>
            </a:r>
          </a:p>
        </p:txBody>
      </p:sp>
      <p:sp>
        <p:nvSpPr>
          <p:cNvPr id="45" name="Content Placeholder 2">
            <a:extLst>
              <a:ext uri="{FF2B5EF4-FFF2-40B4-BE49-F238E27FC236}">
                <a16:creationId xmlns:a16="http://schemas.microsoft.com/office/drawing/2014/main" id="{88884BCA-A608-4926-BC9E-2AE9CB911F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537081"/>
            <a:ext cx="2674052" cy="7489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79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2, </a:t>
            </a:r>
            <a:r>
              <a:rPr lang="en-US" sz="3079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079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tập:</a:t>
            </a:r>
            <a:endParaRPr lang="vi-VN" sz="3079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Title 2">
            <a:extLst>
              <a:ext uri="{FF2B5EF4-FFF2-40B4-BE49-F238E27FC236}">
                <a16:creationId xmlns:a16="http://schemas.microsoft.com/office/drawing/2014/main" id="{F48633D4-73C5-4C4C-BFC7-D33F4B26CA61}"/>
              </a:ext>
            </a:extLst>
          </p:cNvPr>
          <p:cNvSpPr txBox="1">
            <a:spLocks/>
          </p:cNvSpPr>
          <p:nvPr/>
        </p:nvSpPr>
        <p:spPr>
          <a:xfrm>
            <a:off x="1" y="129137"/>
            <a:ext cx="8903918" cy="762000"/>
          </a:xfrm>
          <a:prstGeom prst="rect">
            <a:avLst/>
          </a:prstGeom>
          <a:solidFill>
            <a:schemeClr val="bg1"/>
          </a:solidFill>
        </p:spPr>
        <p:txBody>
          <a:bodyPr vert="horz" lIns="91397" tIns="45699" rIns="91397" bIns="45699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 defTabSz="914400">
              <a:defRPr/>
            </a:pP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  <a:b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9237873-7E75-4664-8810-AD3BE7B907D9}"/>
              </a:ext>
            </a:extLst>
          </p:cNvPr>
          <p:cNvSpPr txBox="1"/>
          <p:nvPr/>
        </p:nvSpPr>
        <p:spPr>
          <a:xfrm>
            <a:off x="3048000" y="1043537"/>
            <a:ext cx="34547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sz="32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88610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863"/>
    </mc:Choice>
    <mc:Fallback xmlns="">
      <p:transition spd="slow" advTm="1986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  <p:bldP spid="25" grpId="0"/>
      <p:bldP spid="4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0"/>
          <p:cNvGrpSpPr>
            <a:grpSpLocks/>
          </p:cNvGrpSpPr>
          <p:nvPr/>
        </p:nvGrpSpPr>
        <p:grpSpPr bwMode="auto">
          <a:xfrm>
            <a:off x="911470" y="2770364"/>
            <a:ext cx="873709" cy="755179"/>
            <a:chOff x="1248" y="1728"/>
            <a:chExt cx="715" cy="618"/>
          </a:xfrm>
        </p:grpSpPr>
        <p:sp>
          <p:nvSpPr>
            <p:cNvPr id="6" name="Text Box 11"/>
            <p:cNvSpPr txBox="1">
              <a:spLocks noChangeArrowheads="1"/>
            </p:cNvSpPr>
            <p:nvPr/>
          </p:nvSpPr>
          <p:spPr bwMode="auto">
            <a:xfrm>
              <a:off x="1248" y="1728"/>
              <a:ext cx="715" cy="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155" b="1" dirty="0">
                  <a:cs typeface="Times New Roman" panose="02020603050405020304" pitchFamily="18" charset="0"/>
                </a:rPr>
                <a:t>3      2</a:t>
              </a:r>
            </a:p>
            <a:p>
              <a:pPr eaLnBrk="1" hangingPunct="1"/>
              <a:r>
                <a:rPr lang="en-US" altLang="en-US" sz="2155" b="1" dirty="0">
                  <a:cs typeface="Times New Roman" panose="02020603050405020304" pitchFamily="18" charset="0"/>
                </a:rPr>
                <a:t>7      7</a:t>
              </a:r>
            </a:p>
          </p:txBody>
        </p:sp>
        <p:grpSp>
          <p:nvGrpSpPr>
            <p:cNvPr id="7" name="Group 12"/>
            <p:cNvGrpSpPr>
              <a:grpSpLocks/>
            </p:cNvGrpSpPr>
            <p:nvPr/>
          </p:nvGrpSpPr>
          <p:grpSpPr bwMode="auto">
            <a:xfrm>
              <a:off x="1296" y="1986"/>
              <a:ext cx="588" cy="96"/>
              <a:chOff x="1296" y="1986"/>
              <a:chExt cx="588" cy="96"/>
            </a:xfrm>
          </p:grpSpPr>
          <p:grpSp>
            <p:nvGrpSpPr>
              <p:cNvPr id="8" name="Group 13"/>
              <p:cNvGrpSpPr>
                <a:grpSpLocks/>
              </p:cNvGrpSpPr>
              <p:nvPr/>
            </p:nvGrpSpPr>
            <p:grpSpPr bwMode="auto">
              <a:xfrm>
                <a:off x="1536" y="1986"/>
                <a:ext cx="96" cy="96"/>
                <a:chOff x="4368" y="3120"/>
                <a:chExt cx="96" cy="96"/>
              </a:xfrm>
            </p:grpSpPr>
            <p:sp>
              <p:nvSpPr>
                <p:cNvPr id="11" name="Line 14"/>
                <p:cNvSpPr>
                  <a:spLocks noChangeShapeType="1"/>
                </p:cNvSpPr>
                <p:nvPr/>
              </p:nvSpPr>
              <p:spPr bwMode="auto">
                <a:xfrm>
                  <a:off x="4368" y="3168"/>
                  <a:ext cx="96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1385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2" name="Line 15"/>
                <p:cNvSpPr>
                  <a:spLocks noChangeShapeType="1"/>
                </p:cNvSpPr>
                <p:nvPr/>
              </p:nvSpPr>
              <p:spPr bwMode="auto">
                <a:xfrm>
                  <a:off x="4422" y="3120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1385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9" name="Line 16"/>
              <p:cNvSpPr>
                <a:spLocks noChangeShapeType="1"/>
              </p:cNvSpPr>
              <p:nvPr/>
            </p:nvSpPr>
            <p:spPr bwMode="auto">
              <a:xfrm>
                <a:off x="1296" y="2034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385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Line 17"/>
              <p:cNvSpPr>
                <a:spLocks noChangeShapeType="1"/>
              </p:cNvSpPr>
              <p:nvPr/>
            </p:nvSpPr>
            <p:spPr bwMode="auto">
              <a:xfrm>
                <a:off x="1692" y="203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385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3" name="Group 18"/>
          <p:cNvGrpSpPr>
            <a:grpSpLocks/>
          </p:cNvGrpSpPr>
          <p:nvPr/>
        </p:nvGrpSpPr>
        <p:grpSpPr bwMode="auto">
          <a:xfrm>
            <a:off x="3913237" y="2711710"/>
            <a:ext cx="874143" cy="755179"/>
            <a:chOff x="1248" y="1728"/>
            <a:chExt cx="737" cy="618"/>
          </a:xfrm>
        </p:grpSpPr>
        <p:sp>
          <p:nvSpPr>
            <p:cNvPr id="14" name="Text Box 19"/>
            <p:cNvSpPr txBox="1">
              <a:spLocks noChangeArrowheads="1"/>
            </p:cNvSpPr>
            <p:nvPr/>
          </p:nvSpPr>
          <p:spPr bwMode="auto">
            <a:xfrm>
              <a:off x="1248" y="1728"/>
              <a:ext cx="737" cy="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155" b="1" dirty="0">
                  <a:cs typeface="Times New Roman" panose="02020603050405020304" pitchFamily="18" charset="0"/>
                </a:rPr>
                <a:t>2      3</a:t>
              </a:r>
            </a:p>
            <a:p>
              <a:pPr eaLnBrk="1" hangingPunct="1"/>
              <a:r>
                <a:rPr lang="en-US" altLang="en-US" sz="2155" b="1" dirty="0">
                  <a:cs typeface="Times New Roman" panose="02020603050405020304" pitchFamily="18" charset="0"/>
                </a:rPr>
                <a:t>7      7</a:t>
              </a:r>
            </a:p>
          </p:txBody>
        </p:sp>
        <p:grpSp>
          <p:nvGrpSpPr>
            <p:cNvPr id="15" name="Group 20"/>
            <p:cNvGrpSpPr>
              <a:grpSpLocks/>
            </p:cNvGrpSpPr>
            <p:nvPr/>
          </p:nvGrpSpPr>
          <p:grpSpPr bwMode="auto">
            <a:xfrm>
              <a:off x="1296" y="1986"/>
              <a:ext cx="588" cy="96"/>
              <a:chOff x="1296" y="1986"/>
              <a:chExt cx="588" cy="96"/>
            </a:xfrm>
          </p:grpSpPr>
          <p:grpSp>
            <p:nvGrpSpPr>
              <p:cNvPr id="16" name="Group 21"/>
              <p:cNvGrpSpPr>
                <a:grpSpLocks/>
              </p:cNvGrpSpPr>
              <p:nvPr/>
            </p:nvGrpSpPr>
            <p:grpSpPr bwMode="auto">
              <a:xfrm>
                <a:off x="1536" y="1986"/>
                <a:ext cx="96" cy="96"/>
                <a:chOff x="4368" y="3120"/>
                <a:chExt cx="96" cy="96"/>
              </a:xfrm>
            </p:grpSpPr>
            <p:sp>
              <p:nvSpPr>
                <p:cNvPr id="19" name="Line 22"/>
                <p:cNvSpPr>
                  <a:spLocks noChangeShapeType="1"/>
                </p:cNvSpPr>
                <p:nvPr/>
              </p:nvSpPr>
              <p:spPr bwMode="auto">
                <a:xfrm>
                  <a:off x="4368" y="3168"/>
                  <a:ext cx="96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1385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0" name="Line 23"/>
                <p:cNvSpPr>
                  <a:spLocks noChangeShapeType="1"/>
                </p:cNvSpPr>
                <p:nvPr/>
              </p:nvSpPr>
              <p:spPr bwMode="auto">
                <a:xfrm>
                  <a:off x="4422" y="3120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1385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7" name="Line 24"/>
              <p:cNvSpPr>
                <a:spLocks noChangeShapeType="1"/>
              </p:cNvSpPr>
              <p:nvPr/>
            </p:nvSpPr>
            <p:spPr bwMode="auto">
              <a:xfrm>
                <a:off x="1296" y="2034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385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Line 25"/>
              <p:cNvSpPr>
                <a:spLocks noChangeShapeType="1"/>
              </p:cNvSpPr>
              <p:nvPr/>
            </p:nvSpPr>
            <p:spPr bwMode="auto">
              <a:xfrm>
                <a:off x="1692" y="203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385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21" name="Group 26"/>
          <p:cNvGrpSpPr>
            <a:grpSpLocks/>
          </p:cNvGrpSpPr>
          <p:nvPr/>
        </p:nvGrpSpPr>
        <p:grpSpPr bwMode="auto">
          <a:xfrm>
            <a:off x="2544633" y="3591528"/>
            <a:ext cx="873709" cy="755179"/>
            <a:chOff x="1248" y="1728"/>
            <a:chExt cx="715" cy="618"/>
          </a:xfrm>
        </p:grpSpPr>
        <p:sp>
          <p:nvSpPr>
            <p:cNvPr id="22" name="Text Box 27"/>
            <p:cNvSpPr txBox="1">
              <a:spLocks noChangeArrowheads="1"/>
            </p:cNvSpPr>
            <p:nvPr/>
          </p:nvSpPr>
          <p:spPr bwMode="auto">
            <a:xfrm>
              <a:off x="1248" y="1728"/>
              <a:ext cx="715" cy="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155" b="1">
                  <a:cs typeface="Times New Roman" panose="02020603050405020304" pitchFamily="18" charset="0"/>
                </a:rPr>
                <a:t>3      2</a:t>
              </a:r>
            </a:p>
            <a:p>
              <a:pPr eaLnBrk="1" hangingPunct="1"/>
              <a:r>
                <a:rPr lang="en-US" altLang="en-US" sz="2155" b="1">
                  <a:cs typeface="Times New Roman" panose="02020603050405020304" pitchFamily="18" charset="0"/>
                </a:rPr>
                <a:t>7      7</a:t>
              </a:r>
            </a:p>
          </p:txBody>
        </p:sp>
        <p:grpSp>
          <p:nvGrpSpPr>
            <p:cNvPr id="23" name="Group 28"/>
            <p:cNvGrpSpPr>
              <a:grpSpLocks/>
            </p:cNvGrpSpPr>
            <p:nvPr/>
          </p:nvGrpSpPr>
          <p:grpSpPr bwMode="auto">
            <a:xfrm>
              <a:off x="1296" y="1986"/>
              <a:ext cx="588" cy="96"/>
              <a:chOff x="1296" y="1986"/>
              <a:chExt cx="588" cy="96"/>
            </a:xfrm>
          </p:grpSpPr>
          <p:grpSp>
            <p:nvGrpSpPr>
              <p:cNvPr id="24" name="Group 29"/>
              <p:cNvGrpSpPr>
                <a:grpSpLocks/>
              </p:cNvGrpSpPr>
              <p:nvPr/>
            </p:nvGrpSpPr>
            <p:grpSpPr bwMode="auto">
              <a:xfrm>
                <a:off x="1536" y="1986"/>
                <a:ext cx="96" cy="96"/>
                <a:chOff x="4368" y="3120"/>
                <a:chExt cx="96" cy="96"/>
              </a:xfrm>
            </p:grpSpPr>
            <p:sp>
              <p:nvSpPr>
                <p:cNvPr id="27" name="Line 30"/>
                <p:cNvSpPr>
                  <a:spLocks noChangeShapeType="1"/>
                </p:cNvSpPr>
                <p:nvPr/>
              </p:nvSpPr>
              <p:spPr bwMode="auto">
                <a:xfrm>
                  <a:off x="4368" y="3168"/>
                  <a:ext cx="96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1385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8" name="Line 31"/>
                <p:cNvSpPr>
                  <a:spLocks noChangeShapeType="1"/>
                </p:cNvSpPr>
                <p:nvPr/>
              </p:nvSpPr>
              <p:spPr bwMode="auto">
                <a:xfrm>
                  <a:off x="4422" y="3120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1385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25" name="Line 32"/>
              <p:cNvSpPr>
                <a:spLocks noChangeShapeType="1"/>
              </p:cNvSpPr>
              <p:nvPr/>
            </p:nvSpPr>
            <p:spPr bwMode="auto">
              <a:xfrm>
                <a:off x="1296" y="2034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385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6" name="Line 33"/>
              <p:cNvSpPr>
                <a:spLocks noChangeShapeType="1"/>
              </p:cNvSpPr>
              <p:nvPr/>
            </p:nvSpPr>
            <p:spPr bwMode="auto">
              <a:xfrm>
                <a:off x="1692" y="203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385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29" name="Group 34"/>
          <p:cNvGrpSpPr>
            <a:grpSpLocks/>
          </p:cNvGrpSpPr>
          <p:nvPr/>
        </p:nvGrpSpPr>
        <p:grpSpPr bwMode="auto">
          <a:xfrm>
            <a:off x="3765380" y="3595194"/>
            <a:ext cx="873709" cy="755179"/>
            <a:chOff x="1248" y="1728"/>
            <a:chExt cx="715" cy="618"/>
          </a:xfrm>
        </p:grpSpPr>
        <p:sp>
          <p:nvSpPr>
            <p:cNvPr id="30" name="Text Box 35"/>
            <p:cNvSpPr txBox="1">
              <a:spLocks noChangeArrowheads="1"/>
            </p:cNvSpPr>
            <p:nvPr/>
          </p:nvSpPr>
          <p:spPr bwMode="auto">
            <a:xfrm>
              <a:off x="1248" y="1728"/>
              <a:ext cx="715" cy="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155" b="1">
                  <a:cs typeface="Times New Roman" panose="02020603050405020304" pitchFamily="18" charset="0"/>
                </a:rPr>
                <a:t>2      3</a:t>
              </a:r>
            </a:p>
            <a:p>
              <a:pPr eaLnBrk="1" hangingPunct="1"/>
              <a:r>
                <a:rPr lang="en-US" altLang="en-US" sz="2155" b="1">
                  <a:cs typeface="Times New Roman" panose="02020603050405020304" pitchFamily="18" charset="0"/>
                </a:rPr>
                <a:t>7      7</a:t>
              </a:r>
            </a:p>
          </p:txBody>
        </p:sp>
        <p:grpSp>
          <p:nvGrpSpPr>
            <p:cNvPr id="31" name="Group 36"/>
            <p:cNvGrpSpPr>
              <a:grpSpLocks/>
            </p:cNvGrpSpPr>
            <p:nvPr/>
          </p:nvGrpSpPr>
          <p:grpSpPr bwMode="auto">
            <a:xfrm>
              <a:off x="1296" y="1986"/>
              <a:ext cx="588" cy="96"/>
              <a:chOff x="1296" y="1986"/>
              <a:chExt cx="588" cy="96"/>
            </a:xfrm>
          </p:grpSpPr>
          <p:grpSp>
            <p:nvGrpSpPr>
              <p:cNvPr id="32" name="Group 37"/>
              <p:cNvGrpSpPr>
                <a:grpSpLocks/>
              </p:cNvGrpSpPr>
              <p:nvPr/>
            </p:nvGrpSpPr>
            <p:grpSpPr bwMode="auto">
              <a:xfrm>
                <a:off x="1536" y="1986"/>
                <a:ext cx="96" cy="96"/>
                <a:chOff x="4368" y="3120"/>
                <a:chExt cx="96" cy="96"/>
              </a:xfrm>
            </p:grpSpPr>
            <p:sp>
              <p:nvSpPr>
                <p:cNvPr id="35" name="Line 38"/>
                <p:cNvSpPr>
                  <a:spLocks noChangeShapeType="1"/>
                </p:cNvSpPr>
                <p:nvPr/>
              </p:nvSpPr>
              <p:spPr bwMode="auto">
                <a:xfrm>
                  <a:off x="4368" y="3168"/>
                  <a:ext cx="96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1385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6" name="Line 39"/>
                <p:cNvSpPr>
                  <a:spLocks noChangeShapeType="1"/>
                </p:cNvSpPr>
                <p:nvPr/>
              </p:nvSpPr>
              <p:spPr bwMode="auto">
                <a:xfrm>
                  <a:off x="4422" y="3120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1385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33" name="Line 40"/>
              <p:cNvSpPr>
                <a:spLocks noChangeShapeType="1"/>
              </p:cNvSpPr>
              <p:nvPr/>
            </p:nvSpPr>
            <p:spPr bwMode="auto">
              <a:xfrm>
                <a:off x="1296" y="2034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385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4" name="Line 41"/>
              <p:cNvSpPr>
                <a:spLocks noChangeShapeType="1"/>
              </p:cNvSpPr>
              <p:nvPr/>
            </p:nvSpPr>
            <p:spPr bwMode="auto">
              <a:xfrm>
                <a:off x="1692" y="203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385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37" name="Rectangle 42"/>
          <p:cNvSpPr>
            <a:spLocks noChangeArrowheads="1"/>
          </p:cNvSpPr>
          <p:nvPr/>
        </p:nvSpPr>
        <p:spPr bwMode="auto">
          <a:xfrm>
            <a:off x="3413452" y="3761801"/>
            <a:ext cx="351927" cy="436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771" b="1" dirty="0">
                <a:solidFill>
                  <a:srgbClr val="0000FF"/>
                </a:solidFill>
                <a:cs typeface="Times New Roman" panose="02020603050405020304" pitchFamily="18" charset="0"/>
              </a:rPr>
              <a:t>=</a:t>
            </a:r>
          </a:p>
        </p:txBody>
      </p:sp>
      <p:grpSp>
        <p:nvGrpSpPr>
          <p:cNvPr id="38" name="Group 46"/>
          <p:cNvGrpSpPr>
            <a:grpSpLocks/>
          </p:cNvGrpSpPr>
          <p:nvPr/>
        </p:nvGrpSpPr>
        <p:grpSpPr bwMode="auto">
          <a:xfrm>
            <a:off x="1717358" y="2816803"/>
            <a:ext cx="1057004" cy="755179"/>
            <a:chOff x="1968" y="3446"/>
            <a:chExt cx="865" cy="618"/>
          </a:xfrm>
        </p:grpSpPr>
        <p:grpSp>
          <p:nvGrpSpPr>
            <p:cNvPr id="39" name="Group 47"/>
            <p:cNvGrpSpPr>
              <a:grpSpLocks/>
            </p:cNvGrpSpPr>
            <p:nvPr/>
          </p:nvGrpSpPr>
          <p:grpSpPr bwMode="auto">
            <a:xfrm>
              <a:off x="1968" y="3446"/>
              <a:ext cx="865" cy="618"/>
              <a:chOff x="4752" y="3542"/>
              <a:chExt cx="865" cy="618"/>
            </a:xfrm>
          </p:grpSpPr>
          <p:grpSp>
            <p:nvGrpSpPr>
              <p:cNvPr id="41" name="Group 48"/>
              <p:cNvGrpSpPr>
                <a:grpSpLocks/>
              </p:cNvGrpSpPr>
              <p:nvPr/>
            </p:nvGrpSpPr>
            <p:grpSpPr bwMode="auto">
              <a:xfrm>
                <a:off x="4752" y="3542"/>
                <a:ext cx="865" cy="618"/>
                <a:chOff x="3024" y="3269"/>
                <a:chExt cx="865" cy="618"/>
              </a:xfrm>
            </p:grpSpPr>
            <p:sp>
              <p:nvSpPr>
                <p:cNvPr id="43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3100" y="3269"/>
                  <a:ext cx="789" cy="6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en-US" sz="2155" b="1" dirty="0">
                      <a:cs typeface="Times New Roman" panose="02020603050405020304" pitchFamily="18" charset="0"/>
                    </a:rPr>
                    <a:t>  3 +  2</a:t>
                  </a:r>
                </a:p>
                <a:p>
                  <a:pPr eaLnBrk="1" hangingPunct="1"/>
                  <a:r>
                    <a:rPr lang="en-US" altLang="en-US" sz="2155" b="1" dirty="0">
                      <a:cs typeface="Times New Roman" panose="02020603050405020304" pitchFamily="18" charset="0"/>
                    </a:rPr>
                    <a:t>     7</a:t>
                  </a:r>
                </a:p>
              </p:txBody>
            </p:sp>
            <p:sp>
              <p:nvSpPr>
                <p:cNvPr id="44" name="Line 50"/>
                <p:cNvSpPr>
                  <a:spLocks noChangeShapeType="1"/>
                </p:cNvSpPr>
                <p:nvPr/>
              </p:nvSpPr>
              <p:spPr bwMode="auto">
                <a:xfrm>
                  <a:off x="3024" y="3533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1385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5" name="Line 51"/>
                <p:cNvSpPr>
                  <a:spLocks noChangeShapeType="1"/>
                </p:cNvSpPr>
                <p:nvPr/>
              </p:nvSpPr>
              <p:spPr bwMode="auto">
                <a:xfrm>
                  <a:off x="3024" y="3600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1385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42" name="Line 52"/>
              <p:cNvSpPr>
                <a:spLocks noChangeShapeType="1"/>
              </p:cNvSpPr>
              <p:nvPr/>
            </p:nvSpPr>
            <p:spPr bwMode="auto">
              <a:xfrm>
                <a:off x="4992" y="3840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385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40" name="Line 53"/>
            <p:cNvSpPr>
              <a:spLocks noChangeShapeType="1"/>
            </p:cNvSpPr>
            <p:nvPr/>
          </p:nvSpPr>
          <p:spPr bwMode="auto">
            <a:xfrm>
              <a:off x="2208" y="374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85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6" name="Group 54"/>
          <p:cNvGrpSpPr>
            <a:grpSpLocks/>
          </p:cNvGrpSpPr>
          <p:nvPr/>
        </p:nvGrpSpPr>
        <p:grpSpPr bwMode="auto">
          <a:xfrm>
            <a:off x="4708739" y="2745929"/>
            <a:ext cx="1081443" cy="755179"/>
            <a:chOff x="1968" y="3456"/>
            <a:chExt cx="885" cy="618"/>
          </a:xfrm>
        </p:grpSpPr>
        <p:grpSp>
          <p:nvGrpSpPr>
            <p:cNvPr id="47" name="Group 55"/>
            <p:cNvGrpSpPr>
              <a:grpSpLocks/>
            </p:cNvGrpSpPr>
            <p:nvPr/>
          </p:nvGrpSpPr>
          <p:grpSpPr bwMode="auto">
            <a:xfrm>
              <a:off x="1968" y="3456"/>
              <a:ext cx="885" cy="618"/>
              <a:chOff x="4752" y="3552"/>
              <a:chExt cx="885" cy="618"/>
            </a:xfrm>
          </p:grpSpPr>
          <p:grpSp>
            <p:nvGrpSpPr>
              <p:cNvPr id="49" name="Group 56"/>
              <p:cNvGrpSpPr>
                <a:grpSpLocks/>
              </p:cNvGrpSpPr>
              <p:nvPr/>
            </p:nvGrpSpPr>
            <p:grpSpPr bwMode="auto">
              <a:xfrm>
                <a:off x="4752" y="3552"/>
                <a:ext cx="885" cy="618"/>
                <a:chOff x="3024" y="3279"/>
                <a:chExt cx="885" cy="618"/>
              </a:xfrm>
            </p:grpSpPr>
            <p:sp>
              <p:nvSpPr>
                <p:cNvPr id="51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3120" y="3279"/>
                  <a:ext cx="789" cy="6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en-US" sz="2155" b="1">
                      <a:cs typeface="Times New Roman" panose="02020603050405020304" pitchFamily="18" charset="0"/>
                    </a:rPr>
                    <a:t>  2 +  3</a:t>
                  </a:r>
                </a:p>
                <a:p>
                  <a:pPr eaLnBrk="1" hangingPunct="1"/>
                  <a:r>
                    <a:rPr lang="en-US" altLang="en-US" sz="2155" b="1">
                      <a:cs typeface="Times New Roman" panose="02020603050405020304" pitchFamily="18" charset="0"/>
                    </a:rPr>
                    <a:t>     7</a:t>
                  </a:r>
                </a:p>
              </p:txBody>
            </p:sp>
            <p:sp>
              <p:nvSpPr>
                <p:cNvPr id="52" name="Line 58"/>
                <p:cNvSpPr>
                  <a:spLocks noChangeShapeType="1"/>
                </p:cNvSpPr>
                <p:nvPr/>
              </p:nvSpPr>
              <p:spPr bwMode="auto">
                <a:xfrm>
                  <a:off x="3024" y="3533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1385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3" name="Line 59"/>
                <p:cNvSpPr>
                  <a:spLocks noChangeShapeType="1"/>
                </p:cNvSpPr>
                <p:nvPr/>
              </p:nvSpPr>
              <p:spPr bwMode="auto">
                <a:xfrm>
                  <a:off x="3024" y="3600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1385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50" name="Line 60"/>
              <p:cNvSpPr>
                <a:spLocks noChangeShapeType="1"/>
              </p:cNvSpPr>
              <p:nvPr/>
            </p:nvSpPr>
            <p:spPr bwMode="auto">
              <a:xfrm>
                <a:off x="4992" y="3840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385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48" name="Line 61"/>
            <p:cNvSpPr>
              <a:spLocks noChangeShapeType="1"/>
            </p:cNvSpPr>
            <p:nvPr/>
          </p:nvSpPr>
          <p:spPr bwMode="auto">
            <a:xfrm>
              <a:off x="2208" y="374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85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62"/>
          <p:cNvGrpSpPr>
            <a:grpSpLocks/>
          </p:cNvGrpSpPr>
          <p:nvPr/>
        </p:nvGrpSpPr>
        <p:grpSpPr bwMode="auto">
          <a:xfrm>
            <a:off x="2748700" y="2770366"/>
            <a:ext cx="585324" cy="755179"/>
            <a:chOff x="2592" y="2736"/>
            <a:chExt cx="479" cy="618"/>
          </a:xfrm>
        </p:grpSpPr>
        <p:grpSp>
          <p:nvGrpSpPr>
            <p:cNvPr id="55" name="Group 63"/>
            <p:cNvGrpSpPr>
              <a:grpSpLocks/>
            </p:cNvGrpSpPr>
            <p:nvPr/>
          </p:nvGrpSpPr>
          <p:grpSpPr bwMode="auto">
            <a:xfrm>
              <a:off x="2592" y="2736"/>
              <a:ext cx="479" cy="618"/>
              <a:chOff x="3552" y="2544"/>
              <a:chExt cx="479" cy="618"/>
            </a:xfrm>
          </p:grpSpPr>
          <p:sp>
            <p:nvSpPr>
              <p:cNvPr id="57" name="Text Box 64"/>
              <p:cNvSpPr txBox="1">
                <a:spLocks noChangeArrowheads="1"/>
              </p:cNvSpPr>
              <p:nvPr/>
            </p:nvSpPr>
            <p:spPr bwMode="auto">
              <a:xfrm>
                <a:off x="3711" y="2544"/>
                <a:ext cx="320" cy="6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2155" b="1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 5</a:t>
                </a:r>
              </a:p>
              <a:p>
                <a:pPr eaLnBrk="1" hangingPunct="1"/>
                <a:r>
                  <a:rPr lang="en-US" altLang="en-US" sz="2155" b="1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 7</a:t>
                </a:r>
              </a:p>
            </p:txBody>
          </p:sp>
          <p:grpSp>
            <p:nvGrpSpPr>
              <p:cNvPr id="58" name="Group 65"/>
              <p:cNvGrpSpPr>
                <a:grpSpLocks/>
              </p:cNvGrpSpPr>
              <p:nvPr/>
            </p:nvGrpSpPr>
            <p:grpSpPr bwMode="auto">
              <a:xfrm>
                <a:off x="3552" y="2784"/>
                <a:ext cx="324" cy="96"/>
                <a:chOff x="3552" y="2784"/>
                <a:chExt cx="324" cy="96"/>
              </a:xfrm>
            </p:grpSpPr>
            <p:sp>
              <p:nvSpPr>
                <p:cNvPr id="59" name="Line 66"/>
                <p:cNvSpPr>
                  <a:spLocks noChangeShapeType="1"/>
                </p:cNvSpPr>
                <p:nvPr/>
              </p:nvSpPr>
              <p:spPr bwMode="auto">
                <a:xfrm>
                  <a:off x="3552" y="2784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1385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0" name="Line 67"/>
                <p:cNvSpPr>
                  <a:spLocks noChangeShapeType="1"/>
                </p:cNvSpPr>
                <p:nvPr/>
              </p:nvSpPr>
              <p:spPr bwMode="auto">
                <a:xfrm>
                  <a:off x="3552" y="2880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1385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1" name="Line 68"/>
                <p:cNvSpPr>
                  <a:spLocks noChangeShapeType="1"/>
                </p:cNvSpPr>
                <p:nvPr/>
              </p:nvSpPr>
              <p:spPr bwMode="auto">
                <a:xfrm>
                  <a:off x="3732" y="2829"/>
                  <a:ext cx="14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1385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56" name="Line 69"/>
            <p:cNvSpPr>
              <a:spLocks noChangeShapeType="1"/>
            </p:cNvSpPr>
            <p:nvPr/>
          </p:nvSpPr>
          <p:spPr bwMode="auto">
            <a:xfrm>
              <a:off x="2784" y="3024"/>
              <a:ext cx="240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85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2" name="Group 70"/>
          <p:cNvGrpSpPr>
            <a:grpSpLocks/>
          </p:cNvGrpSpPr>
          <p:nvPr/>
        </p:nvGrpSpPr>
        <p:grpSpPr bwMode="auto">
          <a:xfrm>
            <a:off x="5696091" y="2770366"/>
            <a:ext cx="585324" cy="755179"/>
            <a:chOff x="2592" y="2736"/>
            <a:chExt cx="479" cy="618"/>
          </a:xfrm>
        </p:grpSpPr>
        <p:grpSp>
          <p:nvGrpSpPr>
            <p:cNvPr id="63" name="Group 71"/>
            <p:cNvGrpSpPr>
              <a:grpSpLocks/>
            </p:cNvGrpSpPr>
            <p:nvPr/>
          </p:nvGrpSpPr>
          <p:grpSpPr bwMode="auto">
            <a:xfrm>
              <a:off x="2592" y="2736"/>
              <a:ext cx="479" cy="618"/>
              <a:chOff x="3552" y="2544"/>
              <a:chExt cx="479" cy="618"/>
            </a:xfrm>
          </p:grpSpPr>
          <p:sp>
            <p:nvSpPr>
              <p:cNvPr id="65" name="Text Box 72"/>
              <p:cNvSpPr txBox="1">
                <a:spLocks noChangeArrowheads="1"/>
              </p:cNvSpPr>
              <p:nvPr/>
            </p:nvSpPr>
            <p:spPr bwMode="auto">
              <a:xfrm>
                <a:off x="3711" y="2544"/>
                <a:ext cx="320" cy="6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2155" b="1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 5</a:t>
                </a:r>
              </a:p>
              <a:p>
                <a:pPr eaLnBrk="1" hangingPunct="1"/>
                <a:r>
                  <a:rPr lang="en-US" altLang="en-US" sz="2155" b="1">
                    <a:solidFill>
                      <a:srgbClr val="0000FF"/>
                    </a:solidFill>
                    <a:cs typeface="Times New Roman" panose="02020603050405020304" pitchFamily="18" charset="0"/>
                  </a:rPr>
                  <a:t> 7</a:t>
                </a:r>
              </a:p>
            </p:txBody>
          </p:sp>
          <p:grpSp>
            <p:nvGrpSpPr>
              <p:cNvPr id="66" name="Group 73"/>
              <p:cNvGrpSpPr>
                <a:grpSpLocks/>
              </p:cNvGrpSpPr>
              <p:nvPr/>
            </p:nvGrpSpPr>
            <p:grpSpPr bwMode="auto">
              <a:xfrm>
                <a:off x="3552" y="2784"/>
                <a:ext cx="324" cy="96"/>
                <a:chOff x="3552" y="2784"/>
                <a:chExt cx="324" cy="96"/>
              </a:xfrm>
            </p:grpSpPr>
            <p:sp>
              <p:nvSpPr>
                <p:cNvPr id="67" name="Line 74"/>
                <p:cNvSpPr>
                  <a:spLocks noChangeShapeType="1"/>
                </p:cNvSpPr>
                <p:nvPr/>
              </p:nvSpPr>
              <p:spPr bwMode="auto">
                <a:xfrm>
                  <a:off x="3552" y="2784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1385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8" name="Line 75"/>
                <p:cNvSpPr>
                  <a:spLocks noChangeShapeType="1"/>
                </p:cNvSpPr>
                <p:nvPr/>
              </p:nvSpPr>
              <p:spPr bwMode="auto">
                <a:xfrm>
                  <a:off x="3552" y="2880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1385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9" name="Line 76"/>
                <p:cNvSpPr>
                  <a:spLocks noChangeShapeType="1"/>
                </p:cNvSpPr>
                <p:nvPr/>
              </p:nvSpPr>
              <p:spPr bwMode="auto">
                <a:xfrm>
                  <a:off x="3732" y="2829"/>
                  <a:ext cx="14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1385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64" name="Line 77"/>
            <p:cNvSpPr>
              <a:spLocks noChangeShapeType="1"/>
            </p:cNvSpPr>
            <p:nvPr/>
          </p:nvSpPr>
          <p:spPr bwMode="auto">
            <a:xfrm>
              <a:off x="2784" y="3024"/>
              <a:ext cx="240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85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0" name="TextBox 69"/>
          <p:cNvSpPr txBox="1"/>
          <p:nvPr/>
        </p:nvSpPr>
        <p:spPr>
          <a:xfrm>
            <a:off x="457664" y="1777425"/>
            <a:ext cx="13275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WordArt 6"/>
          <p:cNvSpPr>
            <a:spLocks noChangeArrowheads="1" noChangeShapeType="1" noTextEdit="1"/>
          </p:cNvSpPr>
          <p:nvPr/>
        </p:nvSpPr>
        <p:spPr bwMode="auto">
          <a:xfrm>
            <a:off x="807766" y="4495800"/>
            <a:ext cx="7574234" cy="101457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771" i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771" i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771" i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771" i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71" i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sz="2771" i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71" i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771" i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71" i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771" i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71" i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771" i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71" i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771" i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71" i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771" i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71" i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771" i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2771" i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771" i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71" i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771" i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71" i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771" i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71" i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771" i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71" i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771" i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71" i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771" i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71" i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771" i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2" name="Title 2">
            <a:extLst>
              <a:ext uri="{FF2B5EF4-FFF2-40B4-BE49-F238E27FC236}">
                <a16:creationId xmlns:a16="http://schemas.microsoft.com/office/drawing/2014/main" id="{3484A17F-B755-42CB-90A6-6405A49163FB}"/>
              </a:ext>
            </a:extLst>
          </p:cNvPr>
          <p:cNvSpPr txBox="1">
            <a:spLocks/>
          </p:cNvSpPr>
          <p:nvPr/>
        </p:nvSpPr>
        <p:spPr>
          <a:xfrm>
            <a:off x="0" y="129137"/>
            <a:ext cx="8903919" cy="762000"/>
          </a:xfrm>
          <a:prstGeom prst="rect">
            <a:avLst/>
          </a:prstGeom>
          <a:solidFill>
            <a:schemeClr val="bg1"/>
          </a:solidFill>
        </p:spPr>
        <p:txBody>
          <a:bodyPr vert="horz" lIns="91397" tIns="45699" rIns="91397" bIns="45699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 defTabSz="914400">
              <a:defRPr/>
            </a:pP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  <a:b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D6E60957-30B2-4D77-98DE-1293D4F99274}"/>
              </a:ext>
            </a:extLst>
          </p:cNvPr>
          <p:cNvSpPr txBox="1"/>
          <p:nvPr/>
        </p:nvSpPr>
        <p:spPr>
          <a:xfrm>
            <a:off x="3048000" y="1043537"/>
            <a:ext cx="34547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sz="3200" b="1" dirty="0"/>
          </a:p>
        </p:txBody>
      </p:sp>
      <p:sp>
        <p:nvSpPr>
          <p:cNvPr id="74" name="Content Placeholder 2">
            <a:extLst>
              <a:ext uri="{FF2B5EF4-FFF2-40B4-BE49-F238E27FC236}">
                <a16:creationId xmlns:a16="http://schemas.microsoft.com/office/drawing/2014/main" id="{8FFF1458-21CC-43DD-A0E9-37C4C63909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295400"/>
            <a:ext cx="2674052" cy="7489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79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2, </a:t>
            </a:r>
            <a:r>
              <a:rPr lang="en-US" sz="3079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079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tập:</a:t>
            </a:r>
            <a:endParaRPr lang="vi-VN" sz="3079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13C7A77-AD1A-4236-A320-2BC092D89D9D}"/>
              </a:ext>
            </a:extLst>
          </p:cNvPr>
          <p:cNvSpPr txBox="1"/>
          <p:nvPr/>
        </p:nvSpPr>
        <p:spPr>
          <a:xfrm>
            <a:off x="0" y="4343400"/>
            <a:ext cx="92480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EDD180-3DBD-40E5-B81B-7D7AA51ED765}"/>
              </a:ext>
            </a:extLst>
          </p:cNvPr>
          <p:cNvSpPr txBox="1"/>
          <p:nvPr/>
        </p:nvSpPr>
        <p:spPr>
          <a:xfrm>
            <a:off x="105948" y="4886980"/>
            <a:ext cx="90380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Khi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CC007242-4640-4E97-882A-4C544BD34113}"/>
              </a:ext>
            </a:extLst>
          </p:cNvPr>
          <p:cNvSpPr txBox="1"/>
          <p:nvPr/>
        </p:nvSpPr>
        <p:spPr>
          <a:xfrm>
            <a:off x="1536835" y="1752600"/>
            <a:ext cx="41592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hoán</a:t>
            </a:r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32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02852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412"/>
    </mc:Choice>
    <mc:Fallback xmlns="">
      <p:transition spd="slow" advTm="7141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71" grpId="0"/>
      <p:bldP spid="2" grpId="0"/>
      <p:bldP spid="2" grpId="1"/>
      <p:bldP spid="3" grpId="0"/>
      <p:bldP spid="3" grpId="1"/>
      <p:bldP spid="7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3|0.5|0.9|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3|5.9|10.1|5.3|38.4|1.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502</TotalTime>
  <Words>759</Words>
  <Application>Microsoft Office PowerPoint</Application>
  <PresentationFormat>On-screen Show (4:3)</PresentationFormat>
  <Paragraphs>135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5" baseType="lpstr">
      <vt:lpstr>Aaril</vt:lpstr>
      <vt:lpstr>Arial</vt:lpstr>
      <vt:lpstr>Calibri</vt:lpstr>
      <vt:lpstr>Cambria Math</vt:lpstr>
      <vt:lpstr>Lucida Sans Unicode</vt:lpstr>
      <vt:lpstr>Times New Roman</vt:lpstr>
      <vt:lpstr>Verdana</vt:lpstr>
      <vt:lpstr>VNI-Times</vt:lpstr>
      <vt:lpstr>Wingdings 2</vt:lpstr>
      <vt:lpstr>Wingdings 3</vt:lpstr>
      <vt:lpstr>Concourse</vt:lpstr>
      <vt:lpstr>4_Concourse</vt:lpstr>
      <vt:lpstr>MathType 7.0 Equation</vt:lpstr>
      <vt:lpstr>Thứ hai ngày 1 tháng 3 năm 2021 Toán</vt:lpstr>
      <vt:lpstr>Thứ hai ngày 1 tháng 3 năm 2021 Toán</vt:lpstr>
      <vt:lpstr>Thứ hai ngày 1 tháng 3 năm 2021 Toán</vt:lpstr>
      <vt:lpstr>Thứ hai ngày 1 tháng 3 năm 2021 Toán</vt:lpstr>
      <vt:lpstr>PowerPoint Presentation</vt:lpstr>
      <vt:lpstr>Ví dụ: Tính:     a. 2/5 + 4/5;      b. 4/9 + 8/9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thaomanh76tk@tmt.edu.vn</cp:lastModifiedBy>
  <cp:revision>189</cp:revision>
  <dcterms:created xsi:type="dcterms:W3CDTF">2021-02-21T08:40:51Z</dcterms:created>
  <dcterms:modified xsi:type="dcterms:W3CDTF">2021-03-01T13:46:00Z</dcterms:modified>
</cp:coreProperties>
</file>