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5" r:id="rId1"/>
    <p:sldMasterId id="2147483977" r:id="rId2"/>
  </p:sldMasterIdLst>
  <p:notesMasterIdLst>
    <p:notesMasterId r:id="rId13"/>
  </p:notesMasterIdLst>
  <p:sldIdLst>
    <p:sldId id="303" r:id="rId3"/>
    <p:sldId id="320" r:id="rId4"/>
    <p:sldId id="317" r:id="rId5"/>
    <p:sldId id="321" r:id="rId6"/>
    <p:sldId id="294" r:id="rId7"/>
    <p:sldId id="295" r:id="rId8"/>
    <p:sldId id="299" r:id="rId9"/>
    <p:sldId id="300" r:id="rId10"/>
    <p:sldId id="271" r:id="rId11"/>
    <p:sldId id="31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FF"/>
    <a:srgbClr val="00FFCC"/>
    <a:srgbClr val="00CC00"/>
    <a:srgbClr val="006600"/>
    <a:srgbClr val="008000"/>
    <a:srgbClr val="009900"/>
    <a:srgbClr val="33CC33"/>
    <a:srgbClr val="00FA71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15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59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33B28-EAE3-4BB8-A241-58FC61EE71DE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614D7-A816-402E-903D-797CF82CB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63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9306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6561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933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A93A-6F3B-4852-BDA7-C3573A46360B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EDBC-6C47-434F-97D9-1C2C288BE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1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A93A-6F3B-4852-BDA7-C3573A46360B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EDBC-6C47-434F-97D9-1C2C288BE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62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A93A-6F3B-4852-BDA7-C3573A46360B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EDBC-6C47-434F-97D9-1C2C288BE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0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A93A-6F3B-4852-BDA7-C3573A46360B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EDBC-6C47-434F-97D9-1C2C288BE1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3470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A93A-6F3B-4852-BDA7-C3573A46360B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EDBC-6C47-434F-97D9-1C2C288BE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58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A93A-6F3B-4852-BDA7-C3573A46360B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EDBC-6C47-434F-97D9-1C2C288BE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62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A93A-6F3B-4852-BDA7-C3573A46360B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EDBC-6C47-434F-97D9-1C2C288BE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07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A93A-6F3B-4852-BDA7-C3573A46360B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EDBC-6C47-434F-97D9-1C2C288BE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73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A93A-6F3B-4852-BDA7-C3573A46360B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EDBC-6C47-434F-97D9-1C2C288BE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88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3967B-83DE-4214-AA58-44BFDC84D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BA517-F898-407C-9206-13946D622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74310-06A9-44B7-9A11-D601B065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A93A-6F3B-4852-BDA7-C3573A46360B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7A769-2E2D-4134-8BA2-8A7044857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CABE8-863B-4452-B986-20D4BC259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EDBC-6C47-434F-97D9-1C2C288BE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10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A3817-E42F-4947-99AD-E5F3CB86A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68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A93A-6F3B-4852-BDA7-C3573A46360B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EDBC-6C47-434F-97D9-1C2C288BE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13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38F02-9076-44AF-AB50-F0172F6A3D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485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8FFE7-7830-40DC-8EE7-1BB2634B3F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4503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DAFD8-4822-471E-92C7-85E2DB0B13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493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F7616-2443-427D-BCA5-803D0D05DF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09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92AE0-C638-4E4D-80ED-77BE03030C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809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FC21C-D06E-4F35-B0BE-66ADDB9073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30254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ECBC0-6587-4CB5-9115-65320096C3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5703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CB88F-8261-43C9-89E2-81CFACADD0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890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D20D8-8597-4A9E-A385-596F6B26C9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7588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50A9C-659D-4778-8305-823DFE714F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691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A93A-6F3B-4852-BDA7-C3573A46360B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EDBC-6C47-434F-97D9-1C2C288BE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686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E3AAE-F822-44B5-AED6-FBE0916B14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01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A93A-6F3B-4852-BDA7-C3573A46360B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EDBC-6C47-434F-97D9-1C2C288BE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24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A93A-6F3B-4852-BDA7-C3573A46360B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EDBC-6C47-434F-97D9-1C2C288BE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4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A93A-6F3B-4852-BDA7-C3573A46360B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EDBC-6C47-434F-97D9-1C2C288BE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8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A93A-6F3B-4852-BDA7-C3573A46360B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EDBC-6C47-434F-97D9-1C2C288BE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37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A93A-6F3B-4852-BDA7-C3573A46360B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EDBC-6C47-434F-97D9-1C2C288BE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A93A-6F3B-4852-BDA7-C3573A46360B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EDBC-6C47-434F-97D9-1C2C288BE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2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35EA93A-6F3B-4852-BDA7-C3573A46360B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A16EDBC-6C47-434F-97D9-1C2C288BE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4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  <p:sldLayoutId id="2147483960" r:id="rId15"/>
    <p:sldLayoutId id="2147483961" r:id="rId16"/>
    <p:sldLayoutId id="2147483962" r:id="rId17"/>
    <p:sldLayoutId id="2147483963" r:id="rId18"/>
    <p:sldLayoutId id="2147483964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  <a:endParaRPr lang="en-US" altLang="en-US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E1AD1C8-D565-495A-B2E0-A4E404D19D2B}" type="slidenum">
              <a:rPr lang="en-US" altLang="en-US" smtClean="0">
                <a:latin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791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4.png"/><Relationship Id="rId18" Type="http://schemas.openxmlformats.org/officeDocument/2006/relationships/image" Target="../media/image22.wmf"/><Relationship Id="rId3" Type="http://schemas.openxmlformats.org/officeDocument/2006/relationships/image" Target="../media/image19.png"/><Relationship Id="rId7" Type="http://schemas.openxmlformats.org/officeDocument/2006/relationships/oleObject" Target="../embeddings/oleObject3.bin"/><Relationship Id="rId17" Type="http://schemas.openxmlformats.org/officeDocument/2006/relationships/oleObject" Target="../embeddings/oleObject7.bin"/><Relationship Id="rId2" Type="http://schemas.openxmlformats.org/officeDocument/2006/relationships/image" Target="../media/image18.png"/><Relationship Id="rId16" Type="http://schemas.openxmlformats.org/officeDocument/2006/relationships/image" Target="../media/image21.wmf"/><Relationship Id="rId20" Type="http://schemas.openxmlformats.org/officeDocument/2006/relationships/image" Target="../media/image23.wmf"/><Relationship Id="rId1" Type="http://schemas.openxmlformats.org/officeDocument/2006/relationships/slideLayout" Target="../slideLayouts/slideLayout19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0.wmf"/><Relationship Id="rId5" Type="http://schemas.openxmlformats.org/officeDocument/2006/relationships/image" Target="../media/image18.wmf"/><Relationship Id="rId15" Type="http://schemas.openxmlformats.org/officeDocument/2006/relationships/oleObject" Target="../embeddings/oleObject6.bin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8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wmf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jpeg"/><Relationship Id="rId7" Type="http://schemas.openxmlformats.org/officeDocument/2006/relationships/image" Target="../media/image38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35.jpe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65" descr="KTB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835" y="1007387"/>
            <a:ext cx="6493565" cy="133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8" y="0"/>
            <a:chExt cx="5760" cy="4320"/>
          </a:xfrm>
        </p:grpSpPr>
        <p:pic>
          <p:nvPicPr>
            <p:cNvPr id="3076" name="Picture 6" descr="GRANS0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7" descr="GRANS0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8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79" name="Picture 9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0" name="Picture 10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1" name="Picture 11" descr="BD21325_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2" name="Picture 12" descr="BD21325_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3" name="Text Box 170">
            <a:extLst>
              <a:ext uri="{FF2B5EF4-FFF2-40B4-BE49-F238E27FC236}">
                <a16:creationId xmlns:a16="http://schemas.microsoft.com/office/drawing/2014/main" id="{675C97CA-B78B-4899-AA67-EAAF8C995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7063" y="116226"/>
            <a:ext cx="9858654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hứ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ngày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tháng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năm 202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064DCC35-10D6-40D0-915D-99CC89942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1901" y="2855499"/>
            <a:ext cx="9753600" cy="3568700"/>
          </a:xfrm>
          <a:prstGeom prst="cloudCallout">
            <a:avLst>
              <a:gd name="adj1" fmla="val -26032"/>
              <a:gd name="adj2" fmla="val 78319"/>
            </a:avLst>
          </a:prstGeom>
          <a:solidFill>
            <a:schemeClr val="bg1"/>
          </a:solidFill>
          <a:ln w="31750">
            <a:solidFill>
              <a:srgbClr val="990099"/>
            </a:solidFill>
            <a:round/>
            <a:headEnd/>
            <a:tailEnd/>
          </a:ln>
          <a:effectLst>
            <a:prstShdw prst="shdw17" dist="17961" dir="13500000">
              <a:srgbClr val="004D00"/>
            </a:prstShdw>
          </a:effec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NL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 cộng hai phân số khác mẫu số, ta </a:t>
            </a:r>
            <a:r>
              <a:rPr lang="vi-VN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 như thế nào?</a:t>
            </a:r>
            <a:endParaRPr lang="en-US" alt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C2B47C-4BD6-4B37-92AB-F149116339E2}"/>
              </a:ext>
            </a:extLst>
          </p:cNvPr>
          <p:cNvSpPr/>
          <p:nvPr/>
        </p:nvSpPr>
        <p:spPr>
          <a:xfrm>
            <a:off x="809897" y="3989374"/>
            <a:ext cx="110250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nl-NL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*Lưu ý:</a:t>
            </a:r>
          </a:p>
          <a:p>
            <a:pPr marL="571500" indent="-571500" algn="just">
              <a:buFontTx/>
              <a:buChar char="-"/>
            </a:pPr>
            <a:r>
              <a:rPr lang="nl-NL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 chọn mẫu số chung nhỏ nhất.</a:t>
            </a:r>
          </a:p>
          <a:p>
            <a:pPr marL="571500" indent="-571500" algn="just">
              <a:buFontTx/>
              <a:buChar char="-"/>
            </a:pPr>
            <a:r>
              <a:rPr lang="nl-NL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thể rút gọn phân số để có hai phân số cùng mẫu số.</a:t>
            </a:r>
          </a:p>
          <a:p>
            <a:pPr marL="571500" indent="-571500" algn="just">
              <a:buFontTx/>
              <a:buChar char="-"/>
            </a:pPr>
            <a:r>
              <a:rPr lang="nl-NL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 khi tính, nên rút gọn về phân số tối giản.</a:t>
            </a:r>
            <a:endParaRPr lang="en-US" sz="3600" dirty="0"/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3D1DF1AD-F97C-452D-9912-3DBE40F26594}"/>
              </a:ext>
            </a:extLst>
          </p:cNvPr>
          <p:cNvSpPr/>
          <p:nvPr/>
        </p:nvSpPr>
        <p:spPr>
          <a:xfrm>
            <a:off x="673767" y="2599590"/>
            <a:ext cx="11024747" cy="1396127"/>
          </a:xfrm>
          <a:prstGeom prst="roundRect">
            <a:avLst/>
          </a:prstGeom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nl-NL" sz="3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nl-NL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 cộng hai phân số khác mẫu số, ta </a:t>
            </a:r>
            <a:r>
              <a:rPr lang="nl-NL" sz="3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 đồng mẫu số </a:t>
            </a:r>
            <a:r>
              <a:rPr lang="nl-NL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phân số, rồi </a:t>
            </a:r>
            <a:r>
              <a:rPr lang="nl-NL" sz="3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nl-NL" sz="3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phân số đó.</a:t>
            </a:r>
          </a:p>
        </p:txBody>
      </p:sp>
    </p:spTree>
    <p:extLst>
      <p:ext uri="{BB962C8B-B14F-4D97-AF65-F5344CB8AC3E}">
        <p14:creationId xmlns:p14="http://schemas.microsoft.com/office/powerpoint/2010/main" val="364858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95601" y="2209800"/>
            <a:ext cx="6118225" cy="76200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</a:t>
            </a:r>
          </a:p>
        </p:txBody>
      </p:sp>
    </p:spTree>
    <p:extLst>
      <p:ext uri="{BB962C8B-B14F-4D97-AF65-F5344CB8AC3E}">
        <p14:creationId xmlns:p14="http://schemas.microsoft.com/office/powerpoint/2010/main" val="290920017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0">
            <a:extLst>
              <a:ext uri="{FF2B5EF4-FFF2-40B4-BE49-F238E27FC236}">
                <a16:creationId xmlns:a16="http://schemas.microsoft.com/office/drawing/2014/main" id="{4A5709DA-DF75-4AF4-9766-30AF8B9B5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9175" y="38402"/>
            <a:ext cx="985865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hứ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ngày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tháng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năm 202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84005410-E956-423B-A355-85EAB025F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835" y="1304255"/>
            <a:ext cx="5943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74625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2">
                <a:extLst>
                  <a:ext uri="{FF2B5EF4-FFF2-40B4-BE49-F238E27FC236}">
                    <a16:creationId xmlns:a16="http://schemas.microsoft.com/office/drawing/2014/main" id="{B9AC1286-1D42-4E9A-A282-8351D2ED015E}"/>
                  </a:ext>
                </a:extLst>
              </p:cNvPr>
              <p:cNvSpPr txBox="1"/>
              <p:nvPr/>
            </p:nvSpPr>
            <p:spPr bwMode="auto">
              <a:xfrm>
                <a:off x="2149897" y="1958277"/>
                <a:ext cx="1686560" cy="10350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3+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Object 2">
                <a:extLst>
                  <a:ext uri="{FF2B5EF4-FFF2-40B4-BE49-F238E27FC236}">
                    <a16:creationId xmlns:a16="http://schemas.microsoft.com/office/drawing/2014/main" id="{B9AC1286-1D42-4E9A-A282-8351D2ED0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9897" y="1958277"/>
                <a:ext cx="1686560" cy="1035050"/>
              </a:xfrm>
              <a:prstGeom prst="rect">
                <a:avLst/>
              </a:prstGeom>
              <a:blipFill>
                <a:blip r:embed="rId2"/>
                <a:stretch>
                  <a:fillRect b="-411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3">
                <a:extLst>
                  <a:ext uri="{FF2B5EF4-FFF2-40B4-BE49-F238E27FC236}">
                    <a16:creationId xmlns:a16="http://schemas.microsoft.com/office/drawing/2014/main" id="{1519BF0B-C913-46E9-8D18-00E8A6B7FA50}"/>
                  </a:ext>
                </a:extLst>
              </p:cNvPr>
              <p:cNvSpPr txBox="1"/>
              <p:nvPr/>
            </p:nvSpPr>
            <p:spPr bwMode="auto">
              <a:xfrm>
                <a:off x="3424346" y="1958277"/>
                <a:ext cx="1391920" cy="990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bject 3">
                <a:extLst>
                  <a:ext uri="{FF2B5EF4-FFF2-40B4-BE49-F238E27FC236}">
                    <a16:creationId xmlns:a16="http://schemas.microsoft.com/office/drawing/2014/main" id="{1519BF0B-C913-46E9-8D18-00E8A6B7F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4346" y="1958277"/>
                <a:ext cx="1391920" cy="990600"/>
              </a:xfrm>
              <a:prstGeom prst="rect">
                <a:avLst/>
              </a:prstGeom>
              <a:blipFill>
                <a:blip r:embed="rId3"/>
                <a:stretch>
                  <a:fillRect b="-797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2CDB3980-1D24-4730-A418-8E76EC8AAC64}"/>
                  </a:ext>
                </a:extLst>
              </p:cNvPr>
              <p:cNvSpPr txBox="1"/>
              <p:nvPr/>
            </p:nvSpPr>
            <p:spPr bwMode="auto">
              <a:xfrm>
                <a:off x="4344264" y="1947629"/>
                <a:ext cx="1391920" cy="990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2CDB3980-1D24-4730-A418-8E76EC8AA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4264" y="1947629"/>
                <a:ext cx="1391920" cy="990600"/>
              </a:xfrm>
              <a:prstGeom prst="rect">
                <a:avLst/>
              </a:prstGeom>
              <a:blipFill>
                <a:blip r:embed="rId4"/>
                <a:stretch>
                  <a:fillRect b="-858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5">
                <a:extLst>
                  <a:ext uri="{FF2B5EF4-FFF2-40B4-BE49-F238E27FC236}">
                    <a16:creationId xmlns:a16="http://schemas.microsoft.com/office/drawing/2014/main" id="{503258BA-6AB8-4B18-935E-E9B78726C0B6}"/>
                  </a:ext>
                </a:extLst>
              </p:cNvPr>
              <p:cNvSpPr txBox="1"/>
              <p:nvPr/>
            </p:nvSpPr>
            <p:spPr bwMode="auto">
              <a:xfrm>
                <a:off x="5252672" y="2023990"/>
                <a:ext cx="1391919" cy="990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bject 5">
                <a:extLst>
                  <a:ext uri="{FF2B5EF4-FFF2-40B4-BE49-F238E27FC236}">
                    <a16:creationId xmlns:a16="http://schemas.microsoft.com/office/drawing/2014/main" id="{503258BA-6AB8-4B18-935E-E9B78726C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2672" y="2023990"/>
                <a:ext cx="1391919" cy="990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6">
                <a:extLst>
                  <a:ext uri="{FF2B5EF4-FFF2-40B4-BE49-F238E27FC236}">
                    <a16:creationId xmlns:a16="http://schemas.microsoft.com/office/drawing/2014/main" id="{62CA134C-A54C-489E-94A3-0B4134E3595E}"/>
                  </a:ext>
                </a:extLst>
              </p:cNvPr>
              <p:cNvSpPr txBox="1"/>
              <p:nvPr/>
            </p:nvSpPr>
            <p:spPr bwMode="auto">
              <a:xfrm>
                <a:off x="6255497" y="1958277"/>
                <a:ext cx="825500" cy="10350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Object 6">
                <a:extLst>
                  <a:ext uri="{FF2B5EF4-FFF2-40B4-BE49-F238E27FC236}">
                    <a16:creationId xmlns:a16="http://schemas.microsoft.com/office/drawing/2014/main" id="{62CA134C-A54C-489E-94A3-0B4134E35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55497" y="1958277"/>
                <a:ext cx="825500" cy="1035050"/>
              </a:xfrm>
              <a:prstGeom prst="rect">
                <a:avLst/>
              </a:prstGeom>
              <a:blipFill>
                <a:blip r:embed="rId6"/>
                <a:stretch>
                  <a:fillRect b="-411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7">
                <a:extLst>
                  <a:ext uri="{FF2B5EF4-FFF2-40B4-BE49-F238E27FC236}">
                    <a16:creationId xmlns:a16="http://schemas.microsoft.com/office/drawing/2014/main" id="{79FEB9FF-7419-4168-AD35-47F4DA4B6995}"/>
                  </a:ext>
                </a:extLst>
              </p:cNvPr>
              <p:cNvSpPr txBox="1"/>
              <p:nvPr/>
            </p:nvSpPr>
            <p:spPr bwMode="auto">
              <a:xfrm>
                <a:off x="7092785" y="2029799"/>
                <a:ext cx="1472096" cy="1066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Object 7">
                <a:extLst>
                  <a:ext uri="{FF2B5EF4-FFF2-40B4-BE49-F238E27FC236}">
                    <a16:creationId xmlns:a16="http://schemas.microsoft.com/office/drawing/2014/main" id="{79FEB9FF-7419-4168-AD35-47F4DA4B6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92785" y="2029799"/>
                <a:ext cx="1472096" cy="10668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13">
            <a:extLst>
              <a:ext uri="{FF2B5EF4-FFF2-40B4-BE49-F238E27FC236}">
                <a16:creationId xmlns:a16="http://schemas.microsoft.com/office/drawing/2014/main" id="{8E61B398-B0DD-4064-B7DE-052996128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040" y="1886518"/>
            <a:ext cx="1930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4625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3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1077058B-2570-4747-9818-65ED418C4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676" y="3373697"/>
            <a:ext cx="54793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74625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30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8">
                <a:extLst>
                  <a:ext uri="{FF2B5EF4-FFF2-40B4-BE49-F238E27FC236}">
                    <a16:creationId xmlns:a16="http://schemas.microsoft.com/office/drawing/2014/main" id="{935D7D90-5B7F-42DD-AAF7-6B3E126ADA15}"/>
                  </a:ext>
                </a:extLst>
              </p:cNvPr>
              <p:cNvSpPr txBox="1"/>
              <p:nvPr/>
            </p:nvSpPr>
            <p:spPr bwMode="auto">
              <a:xfrm>
                <a:off x="5658031" y="3156636"/>
                <a:ext cx="5003799" cy="10271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3+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Object 8">
                <a:extLst>
                  <a:ext uri="{FF2B5EF4-FFF2-40B4-BE49-F238E27FC236}">
                    <a16:creationId xmlns:a16="http://schemas.microsoft.com/office/drawing/2014/main" id="{935D7D90-5B7F-42DD-AAF7-6B3E126AD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8031" y="3156636"/>
                <a:ext cx="5003799" cy="10271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1C6ADF6-7A23-42B8-9066-40735541BFFB}"/>
                  </a:ext>
                </a:extLst>
              </p:cNvPr>
              <p:cNvSpPr txBox="1"/>
              <p:nvPr/>
            </p:nvSpPr>
            <p:spPr>
              <a:xfrm>
                <a:off x="5086749" y="4690414"/>
                <a:ext cx="2018501" cy="10498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b)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/>
                  <a:t> + </a:t>
                </a:r>
                <a:r>
                  <a:rPr lang="vi-VN" sz="4400" dirty="0"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en-US" sz="4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1C6ADF6-7A23-42B8-9066-40735541B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749" y="4690414"/>
                <a:ext cx="2018501" cy="1049839"/>
              </a:xfrm>
              <a:prstGeom prst="rect">
                <a:avLst/>
              </a:prstGeom>
              <a:blipFill>
                <a:blip r:embed="rId9"/>
                <a:stretch>
                  <a:fillRect l="-12048" r="-11145" b="-12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4F7D56C-5F8F-4D46-A85F-C29C0949E060}"/>
                  </a:ext>
                </a:extLst>
              </p:cNvPr>
              <p:cNvSpPr txBox="1"/>
              <p:nvPr/>
            </p:nvSpPr>
            <p:spPr>
              <a:xfrm>
                <a:off x="8159931" y="4559160"/>
                <a:ext cx="2225289" cy="10498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1" smtClean="0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vi-VN" sz="4400" b="0" i="1" smtClean="0">
                            <a:latin typeface="Cambria Math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4400" dirty="0"/>
                  <a:t> + </a:t>
                </a:r>
                <a:r>
                  <a:rPr lang="vi-VN" sz="44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4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4F7D56C-5F8F-4D46-A85F-C29C0949E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931" y="4559160"/>
                <a:ext cx="2225289" cy="1049839"/>
              </a:xfrm>
              <a:prstGeom prst="rect">
                <a:avLst/>
              </a:prstGeom>
              <a:blipFill>
                <a:blip r:embed="rId10"/>
                <a:stretch>
                  <a:fillRect l="-11233" r="-10137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730C73E-6E44-41F5-8ACA-39B55F7CF8B4}"/>
                  </a:ext>
                </a:extLst>
              </p:cNvPr>
              <p:cNvSpPr txBox="1"/>
              <p:nvPr/>
            </p:nvSpPr>
            <p:spPr>
              <a:xfrm>
                <a:off x="1344394" y="4691240"/>
                <a:ext cx="2687674" cy="1049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a)  3</a:t>
                </a:r>
                <a14:m>
                  <m:oMath xmlns:m="http://schemas.openxmlformats.org/officeDocument/2006/math">
                    <m:r>
                      <a:rPr lang="en-US" sz="4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dirty="0"/>
                      <m:t>+</m:t>
                    </m:r>
                    <m:r>
                      <m:rPr>
                        <m:nor/>
                      </m:rPr>
                      <a:rPr lang="en-US" sz="4400" b="0" i="0" dirty="0" smtClean="0"/>
                      <m:t> </m:t>
                    </m:r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730C73E-6E44-41F5-8ACA-39B55F7CF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94" y="4691240"/>
                <a:ext cx="2687674" cy="1049839"/>
              </a:xfrm>
              <a:prstGeom prst="rect">
                <a:avLst/>
              </a:prstGeom>
              <a:blipFill>
                <a:blip r:embed="rId11"/>
                <a:stretch>
                  <a:fillRect l="-9318" b="-1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840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906563" y="1674345"/>
            <a:ext cx="5943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74625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ject 3"/>
              <p:cNvSpPr txBox="1"/>
              <p:nvPr/>
            </p:nvSpPr>
            <p:spPr bwMode="auto">
              <a:xfrm>
                <a:off x="1313156" y="3364832"/>
                <a:ext cx="4907566" cy="117884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13156" y="3364832"/>
                <a:ext cx="4907566" cy="11788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170">
            <a:extLst>
              <a:ext uri="{FF2B5EF4-FFF2-40B4-BE49-F238E27FC236}">
                <a16:creationId xmlns:a16="http://schemas.microsoft.com/office/drawing/2014/main" id="{DA5FCE57-DF33-4532-A6C3-485473ACC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392" y="38402"/>
            <a:ext cx="985865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hứ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ngày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tháng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năm 202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C7A342F-B7D6-45AF-BB05-871F4B047ECC}"/>
                  </a:ext>
                </a:extLst>
              </p:cNvPr>
              <p:cNvSpPr txBox="1"/>
              <p:nvPr/>
            </p:nvSpPr>
            <p:spPr>
              <a:xfrm>
                <a:off x="1313156" y="2362200"/>
                <a:ext cx="1848712" cy="875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a,  3</a:t>
                </a:r>
                <a14:m>
                  <m:oMath xmlns:m="http://schemas.openxmlformats.org/officeDocument/2006/math">
                    <m:r>
                      <a:rPr lang="en-US" sz="36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dirty="0"/>
                      <m:t>+</m:t>
                    </m:r>
                    <m:r>
                      <m:rPr>
                        <m:nor/>
                      </m:rPr>
                      <a:rPr lang="en-US" sz="3600" b="0" i="0" dirty="0" smtClean="0"/>
                      <m:t> 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C7A342F-B7D6-45AF-BB05-871F4B047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156" y="2362200"/>
                <a:ext cx="1848712" cy="875753"/>
              </a:xfrm>
              <a:prstGeom prst="rect">
                <a:avLst/>
              </a:prstGeom>
              <a:blipFill>
                <a:blip r:embed="rId3"/>
                <a:stretch>
                  <a:fillRect l="-9868" b="-1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5D52070-B7E4-4618-A5CF-0AD9D193649E}"/>
              </a:ext>
            </a:extLst>
          </p:cNvPr>
          <p:cNvSpPr txBox="1"/>
          <p:nvPr/>
        </p:nvSpPr>
        <p:spPr>
          <a:xfrm>
            <a:off x="5638800" y="305602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2357874-78FB-4AE5-BDAE-699EBB8908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725193"/>
              </p:ext>
            </p:extLst>
          </p:nvPr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0247672-2695-4DAA-A63B-B03C3F1EA0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15486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88B9626-3074-4F31-8310-3BA717E2FA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396807"/>
              </p:ext>
            </p:extLst>
          </p:nvPr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69E36F3-7526-4CA5-991A-5702E92095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711552"/>
              </p:ext>
            </p:extLst>
          </p:nvPr>
        </p:nvGraphicFramePr>
        <p:xfrm>
          <a:off x="3079759" y="2298920"/>
          <a:ext cx="1255870" cy="998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95000" imgH="393480" progId="Equation.DSMT4">
                  <p:embed/>
                </p:oleObj>
              </mc:Choice>
              <mc:Fallback>
                <p:oleObj name="Equation" r:id="rId8" imgW="495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79759" y="2298920"/>
                        <a:ext cx="1255870" cy="998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8C20406-917D-4DB9-99E8-7300E783F6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860644"/>
              </p:ext>
            </p:extLst>
          </p:nvPr>
        </p:nvGraphicFramePr>
        <p:xfrm>
          <a:off x="4266970" y="2287290"/>
          <a:ext cx="804862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17160" imgH="393480" progId="Equation.DSMT4">
                  <p:embed/>
                </p:oleObj>
              </mc:Choice>
              <mc:Fallback>
                <p:oleObj name="Equation" r:id="rId10" imgW="317160" imgH="393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69E36F3-7526-4CA5-991A-5702E92095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66970" y="2287290"/>
                        <a:ext cx="804862" cy="998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3">
                <a:extLst>
                  <a:ext uri="{FF2B5EF4-FFF2-40B4-BE49-F238E27FC236}">
                    <a16:creationId xmlns:a16="http://schemas.microsoft.com/office/drawing/2014/main" id="{02AFA11B-14D4-47D5-843B-218B003C0BB8}"/>
                  </a:ext>
                </a:extLst>
              </p:cNvPr>
              <p:cNvSpPr txBox="1"/>
              <p:nvPr/>
            </p:nvSpPr>
            <p:spPr bwMode="auto">
              <a:xfrm>
                <a:off x="2854817" y="3448379"/>
                <a:ext cx="4907566" cy="1066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bject 3">
                <a:extLst>
                  <a:ext uri="{FF2B5EF4-FFF2-40B4-BE49-F238E27FC236}">
                    <a16:creationId xmlns:a16="http://schemas.microsoft.com/office/drawing/2014/main" id="{02AFA11B-14D4-47D5-843B-218B003C0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54817" y="3448379"/>
                <a:ext cx="4907566" cy="10668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3">
                <a:extLst>
                  <a:ext uri="{FF2B5EF4-FFF2-40B4-BE49-F238E27FC236}">
                    <a16:creationId xmlns:a16="http://schemas.microsoft.com/office/drawing/2014/main" id="{EF5DC48C-1581-4C5E-A2F6-A0841E9D24A2}"/>
                  </a:ext>
                </a:extLst>
              </p:cNvPr>
              <p:cNvSpPr txBox="1"/>
              <p:nvPr/>
            </p:nvSpPr>
            <p:spPr bwMode="auto">
              <a:xfrm>
                <a:off x="4537770" y="3461849"/>
                <a:ext cx="4907566" cy="1066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Object 3">
                <a:extLst>
                  <a:ext uri="{FF2B5EF4-FFF2-40B4-BE49-F238E27FC236}">
                    <a16:creationId xmlns:a16="http://schemas.microsoft.com/office/drawing/2014/main" id="{EF5DC48C-1581-4C5E-A2F6-A0841E9D2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37770" y="3461849"/>
                <a:ext cx="4907566" cy="10668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FEFAB44-6430-4579-A563-A1C6F9DC2F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370005"/>
              </p:ext>
            </p:extLst>
          </p:nvPr>
        </p:nvGraphicFramePr>
        <p:xfrm>
          <a:off x="1421008" y="4495800"/>
          <a:ext cx="1363515" cy="1105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45760" imgH="393480" progId="Equation.DSMT4">
                  <p:embed/>
                </p:oleObj>
              </mc:Choice>
              <mc:Fallback>
                <p:oleObj name="Equation" r:id="rId15" imgW="545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421008" y="4495800"/>
                        <a:ext cx="1363515" cy="11054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9F2AAE7-3BC1-4C31-9DF8-FCA2C5D7EA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608151"/>
              </p:ext>
            </p:extLst>
          </p:nvPr>
        </p:nvGraphicFramePr>
        <p:xfrm>
          <a:off x="2746342" y="4513031"/>
          <a:ext cx="1520628" cy="1105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58720" imgH="393480" progId="Equation.DSMT4">
                  <p:embed/>
                </p:oleObj>
              </mc:Choice>
              <mc:Fallback>
                <p:oleObj name="Equation" r:id="rId17" imgW="5587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746342" y="4513031"/>
                        <a:ext cx="1520628" cy="1105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63B4A30-9318-413E-9204-D46B482503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692781"/>
              </p:ext>
            </p:extLst>
          </p:nvPr>
        </p:nvGraphicFramePr>
        <p:xfrm>
          <a:off x="4186219" y="4614674"/>
          <a:ext cx="885613" cy="950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17160" imgH="393480" progId="Equation.DSMT4">
                  <p:embed/>
                </p:oleObj>
              </mc:Choice>
              <mc:Fallback>
                <p:oleObj name="Equation" r:id="rId19" imgW="317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186219" y="4614674"/>
                        <a:ext cx="885613" cy="950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88A959BE-833C-4AD4-8687-0ABE60DCA43E}"/>
              </a:ext>
            </a:extLst>
          </p:cNvPr>
          <p:cNvSpPr txBox="1"/>
          <p:nvPr/>
        </p:nvSpPr>
        <p:spPr>
          <a:xfrm>
            <a:off x="1491180" y="5795887"/>
            <a:ext cx="7996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8591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7" grpId="0"/>
      <p:bldP spid="13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14"/>
          <p:cNvSpPr>
            <a:spLocks noChangeArrowheads="1"/>
          </p:cNvSpPr>
          <p:nvPr/>
        </p:nvSpPr>
        <p:spPr bwMode="auto">
          <a:xfrm>
            <a:off x="0" y="30490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2" name="Rectangle 23"/>
          <p:cNvSpPr>
            <a:spLocks noChangeArrowheads="1"/>
          </p:cNvSpPr>
          <p:nvPr/>
        </p:nvSpPr>
        <p:spPr bwMode="auto">
          <a:xfrm>
            <a:off x="0" y="26490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3" name="Rectangle 28"/>
          <p:cNvSpPr>
            <a:spLocks noChangeArrowheads="1"/>
          </p:cNvSpPr>
          <p:nvPr/>
        </p:nvSpPr>
        <p:spPr bwMode="auto">
          <a:xfrm>
            <a:off x="0" y="30490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30462" y="3084101"/>
                <a:ext cx="3634328" cy="8796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sz="3600" b="0" i="1" smtClean="0">
                        <a:latin typeface="Cambria Math"/>
                        <a:cs typeface="Times New Roman" panose="02020603050405020304" pitchFamily="18" charset="0"/>
                      </a:rPr>
                      <m:t>=…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462" y="3084101"/>
                <a:ext cx="3634328" cy="879600"/>
              </a:xfrm>
              <a:prstGeom prst="rect">
                <a:avLst/>
              </a:prstGeom>
              <a:blipFill>
                <a:blip r:embed="rId2"/>
                <a:stretch>
                  <a:fillRect l="-184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958063" y="3080475"/>
                <a:ext cx="3542958" cy="8796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+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sz="3600" b="0" i="1" smtClean="0">
                        <a:latin typeface="Cambria Math"/>
                        <a:cs typeface="Times New Roman" panose="02020603050405020304" pitchFamily="18" charset="0"/>
                      </a:rPr>
                      <m:t> )=…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063" y="3080475"/>
                <a:ext cx="3542958" cy="879600"/>
              </a:xfrm>
              <a:prstGeom prst="rect">
                <a:avLst/>
              </a:prstGeom>
              <a:blipFill>
                <a:blip r:embed="rId3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682299" y="4190860"/>
                <a:ext cx="2693366" cy="966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+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sz="4000" b="0" i="1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299" y="4190860"/>
                <a:ext cx="2693366" cy="966996"/>
              </a:xfrm>
              <a:prstGeom prst="rect">
                <a:avLst/>
              </a:prstGeom>
              <a:blipFill>
                <a:blip r:embed="rId4"/>
                <a:stretch>
                  <a:fillRect b="-11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60120" y="4248916"/>
                <a:ext cx="2651688" cy="966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120" y="4248916"/>
                <a:ext cx="2651688" cy="966996"/>
              </a:xfrm>
              <a:prstGeom prst="rect">
                <a:avLst/>
              </a:prstGeom>
              <a:blipFill>
                <a:blip r:embed="rId5"/>
                <a:stretch>
                  <a:fillRect l="-8276" b="-11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913041" y="4172949"/>
            <a:ext cx="7692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881261" y="2904280"/>
                <a:ext cx="532518" cy="1129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1261" y="2904280"/>
                <a:ext cx="532518" cy="11294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45450" y="2906080"/>
                <a:ext cx="532518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450" y="2906080"/>
                <a:ext cx="532518" cy="11294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7008" y="5263697"/>
            <a:ext cx="122292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ộ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ổ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 s</a:t>
            </a:r>
            <a:r>
              <a:rPr lang="vi-VN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ớ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 s</a:t>
            </a:r>
            <a:r>
              <a:rPr lang="vi-VN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c</a:t>
            </a:r>
            <a:r>
              <a:rPr lang="vi-VN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ể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ộ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 s</a:t>
            </a:r>
            <a:r>
              <a:rPr lang="vi-VN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 v</a:t>
            </a:r>
            <a:r>
              <a:rPr lang="vi-VN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ớ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 t</a:t>
            </a:r>
            <a:r>
              <a:rPr lang="vi-VN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ổ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ủ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 s</a:t>
            </a:r>
            <a:r>
              <a:rPr lang="vi-VN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 s</a:t>
            </a:r>
            <a:r>
              <a:rPr lang="vi-VN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i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3820" y="4204263"/>
            <a:ext cx="535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131898" y="1967500"/>
            <a:ext cx="8490857" cy="94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Viết tiếp vào chỗ chấm: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70">
            <a:extLst>
              <a:ext uri="{FF2B5EF4-FFF2-40B4-BE49-F238E27FC236}">
                <a16:creationId xmlns:a16="http://schemas.microsoft.com/office/drawing/2014/main" id="{F7E4305E-7781-4458-9E41-BE1D80961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98" y="38402"/>
            <a:ext cx="985865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hứ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ngày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tháng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năm 202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96EE2B-E648-4112-8372-BACED8742D5E}"/>
              </a:ext>
            </a:extLst>
          </p:cNvPr>
          <p:cNvSpPr txBox="1"/>
          <p:nvPr/>
        </p:nvSpPr>
        <p:spPr>
          <a:xfrm>
            <a:off x="95254" y="5458326"/>
            <a:ext cx="117022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8F6A1EB9-BDD4-4711-84AB-9FBE9126D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298" y="2274640"/>
            <a:ext cx="3428378" cy="35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 chất kết hợp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89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5" grpId="0"/>
      <p:bldP spid="6" grpId="0"/>
      <p:bldP spid="7" grpId="0"/>
      <p:bldP spid="8" grpId="0"/>
      <p:bldP spid="9" grpId="0"/>
      <p:bldP spid="10" grpId="0"/>
      <p:bldP spid="10" grpId="1"/>
      <p:bldP spid="2" grpId="0"/>
      <p:bldP spid="2" grpId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1"/>
          <p:cNvSpPr>
            <a:spLocks noChangeArrowheads="1"/>
          </p:cNvSpPr>
          <p:nvPr/>
        </p:nvSpPr>
        <p:spPr bwMode="auto">
          <a:xfrm>
            <a:off x="0" y="30490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68" name="Rectangle 13"/>
          <p:cNvSpPr>
            <a:spLocks noChangeArrowheads="1"/>
          </p:cNvSpPr>
          <p:nvPr/>
        </p:nvSpPr>
        <p:spPr bwMode="auto">
          <a:xfrm>
            <a:off x="0" y="30490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1" name="Rectangle 16"/>
          <p:cNvSpPr>
            <a:spLocks noChangeArrowheads="1"/>
          </p:cNvSpPr>
          <p:nvPr/>
        </p:nvSpPr>
        <p:spPr bwMode="auto">
          <a:xfrm>
            <a:off x="0" y="30490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007448" y="2550697"/>
            <a:ext cx="20278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3000" b="1" i="1" u="sng" dirty="0">
                <a:latin typeface="Times New Roman" pitchFamily="18" charset="0"/>
                <a:cs typeface="Times New Roman" pitchFamily="18" charset="0"/>
              </a:rPr>
              <a:t>Bài giải</a:t>
            </a:r>
            <a:endParaRPr lang="en-US" sz="3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92365" y="3134627"/>
            <a:ext cx="1016615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vi-VN" sz="3000" i="1" dirty="0">
                <a:latin typeface="Times New Roman" pitchFamily="18" charset="0"/>
                <a:cs typeface="Times New Roman" pitchFamily="18" charset="0"/>
              </a:rPr>
              <a:t>Nửa chu vi hình chữ nhật đó là:</a:t>
            </a:r>
            <a:endParaRPr lang="en-US" sz="3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6" name="Rectangle 21"/>
          <p:cNvSpPr>
            <a:spLocks noChangeArrowheads="1"/>
          </p:cNvSpPr>
          <p:nvPr/>
        </p:nvSpPr>
        <p:spPr bwMode="auto">
          <a:xfrm>
            <a:off x="0" y="30490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60" name="Object 4"/>
              <p:cNvSpPr txBox="1"/>
              <p:nvPr/>
            </p:nvSpPr>
            <p:spPr bwMode="auto">
              <a:xfrm>
                <a:off x="4487025" y="3735161"/>
                <a:ext cx="3686977" cy="106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29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6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87025" y="3735161"/>
                <a:ext cx="3686977" cy="1066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9" name="Rectangle 24"/>
          <p:cNvSpPr>
            <a:spLocks noChangeArrowheads="1"/>
          </p:cNvSpPr>
          <p:nvPr/>
        </p:nvSpPr>
        <p:spPr bwMode="auto">
          <a:xfrm>
            <a:off x="0" y="30490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7E89C6-ABB7-4245-9695-12A1A3CA7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315" y="4667448"/>
            <a:ext cx="3910378" cy="11400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B80C23-EC13-4375-A233-1ED6E6A0C5CD}"/>
              </a:ext>
            </a:extLst>
          </p:cNvPr>
          <p:cNvSpPr txBox="1"/>
          <p:nvPr/>
        </p:nvSpPr>
        <p:spPr>
          <a:xfrm>
            <a:off x="1" y="1585839"/>
            <a:ext cx="119716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m,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m.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62B539C-E2B1-4AE2-8BA7-E75A8C62D9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161129"/>
              </p:ext>
            </p:extLst>
          </p:nvPr>
        </p:nvGraphicFramePr>
        <p:xfrm>
          <a:off x="6331921" y="1431097"/>
          <a:ext cx="552269" cy="964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280" imgH="393480" progId="Equation.DSMT4">
                  <p:embed/>
                </p:oleObj>
              </mc:Choice>
              <mc:Fallback>
                <p:oleObj name="Equation" r:id="rId4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31921" y="1431097"/>
                        <a:ext cx="552269" cy="9648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30A22D5-6AD5-4662-9BB6-A2CF107538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972729"/>
              </p:ext>
            </p:extLst>
          </p:nvPr>
        </p:nvGraphicFramePr>
        <p:xfrm>
          <a:off x="9281050" y="1431097"/>
          <a:ext cx="552267" cy="964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040" imgH="393480" progId="Equation.DSMT4">
                  <p:embed/>
                </p:oleObj>
              </mc:Choice>
              <mc:Fallback>
                <p:oleObj name="Equation" r:id="rId6" imgW="203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281050" y="1431097"/>
                        <a:ext cx="552267" cy="964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170">
            <a:extLst>
              <a:ext uri="{FF2B5EF4-FFF2-40B4-BE49-F238E27FC236}">
                <a16:creationId xmlns:a16="http://schemas.microsoft.com/office/drawing/2014/main" id="{B940EF20-4CFD-4B17-B761-3BCEFB60A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98" y="38402"/>
            <a:ext cx="985865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hứ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ngày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tháng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năm 202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09C5E8-3493-4BCB-85AE-DF7792BE9004}"/>
              </a:ext>
            </a:extLst>
          </p:cNvPr>
          <p:cNvSpPr txBox="1"/>
          <p:nvPr/>
        </p:nvSpPr>
        <p:spPr>
          <a:xfrm>
            <a:off x="1131898" y="5824022"/>
            <a:ext cx="8691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336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8" grpId="0"/>
      <p:bldP spid="10259" grpId="0"/>
      <p:bldP spid="1026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MIL1000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6180" r="83072" b="11674"/>
          <a:stretch>
            <a:fillRect/>
          </a:stretch>
        </p:blipFill>
        <p:spPr bwMode="auto">
          <a:xfrm rot="-43200000">
            <a:off x="11684000" y="-266700"/>
            <a:ext cx="5588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 descr="MIL1000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2" t="11674" r="7500" b="6180"/>
          <a:stretch>
            <a:fillRect/>
          </a:stretch>
        </p:blipFill>
        <p:spPr bwMode="auto">
          <a:xfrm>
            <a:off x="0" y="-228600"/>
            <a:ext cx="5588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 descr="MIL1000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4" t="7500" r="6180" b="83072"/>
          <a:stretch>
            <a:fillRect/>
          </a:stretch>
        </p:blipFill>
        <p:spPr bwMode="auto">
          <a:xfrm>
            <a:off x="-355600" y="6438900"/>
            <a:ext cx="3911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 descr="MIL1000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4" t="7500" r="6180" b="83072"/>
          <a:stretch>
            <a:fillRect/>
          </a:stretch>
        </p:blipFill>
        <p:spPr bwMode="auto">
          <a:xfrm>
            <a:off x="8585200" y="6438900"/>
            <a:ext cx="3911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14122401" y="2819401"/>
            <a:ext cx="3630084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vi-VN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44039" name="WordArt 7" descr="Narrow vertical"/>
          <p:cNvSpPr>
            <a:spLocks noChangeArrowheads="1" noChangeShapeType="1" noTextEdit="1"/>
          </p:cNvSpPr>
          <p:nvPr/>
        </p:nvSpPr>
        <p:spPr bwMode="auto">
          <a:xfrm rot="-994521">
            <a:off x="4113125" y="9884"/>
            <a:ext cx="4527197" cy="2711639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40" name="WordArt 8"/>
          <p:cNvSpPr>
            <a:spLocks noChangeArrowheads="1" noChangeShapeType="1" noTextEdit="1"/>
          </p:cNvSpPr>
          <p:nvPr/>
        </p:nvSpPr>
        <p:spPr bwMode="auto">
          <a:xfrm>
            <a:off x="7555812" y="2272908"/>
            <a:ext cx="37211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44042" name="Picture 10" descr="Mat troi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5" r="44052" b="44557"/>
          <a:stretch>
            <a:fillRect/>
          </a:stretch>
        </p:blipFill>
        <p:spPr bwMode="auto">
          <a:xfrm>
            <a:off x="203200" y="914400"/>
            <a:ext cx="2540000" cy="18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0" y="0"/>
            <a:ext cx="12192000" cy="57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>
            <a:off x="50800" y="128214"/>
            <a:ext cx="12192000" cy="0"/>
          </a:xfrm>
          <a:prstGeom prst="line">
            <a:avLst/>
          </a:prstGeom>
          <a:noFill/>
          <a:ln w="50800" cmpd="thickThin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13324" y="2956132"/>
                <a:ext cx="8527676" cy="22819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1. </a:t>
                </a:r>
                <a:r>
                  <a:rPr lang="en-US" sz="4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nhẩm</a:t>
                </a:r>
                <a:endParaRPr 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nl-NL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nl-NL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4400" b="0" i="1" smtClean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4400" b="0" i="1" smtClean="0">
                        <a:latin typeface="Cambria Math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324" y="2956132"/>
                <a:ext cx="8527676" cy="2281971"/>
              </a:xfrm>
              <a:prstGeom prst="rect">
                <a:avLst/>
              </a:prstGeom>
              <a:blipFill>
                <a:blip r:embed="rId7"/>
                <a:stretch>
                  <a:fillRect l="-2502" t="-4813" b="-5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71804" y="4069400"/>
                <a:ext cx="809837" cy="1131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804" y="4069400"/>
                <a:ext cx="809837" cy="11310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042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MIL1000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6180" r="83072" b="11674"/>
          <a:stretch>
            <a:fillRect/>
          </a:stretch>
        </p:blipFill>
        <p:spPr bwMode="auto">
          <a:xfrm rot="-43200000">
            <a:off x="11684000" y="-266700"/>
            <a:ext cx="5588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 descr="MIL1000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2" t="11674" r="7500" b="6180"/>
          <a:stretch>
            <a:fillRect/>
          </a:stretch>
        </p:blipFill>
        <p:spPr bwMode="auto">
          <a:xfrm>
            <a:off x="0" y="-228600"/>
            <a:ext cx="5588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 descr="MIL1000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4" t="7500" r="6180" b="83072"/>
          <a:stretch>
            <a:fillRect/>
          </a:stretch>
        </p:blipFill>
        <p:spPr bwMode="auto">
          <a:xfrm>
            <a:off x="-355600" y="6438900"/>
            <a:ext cx="3911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 descr="MIL1000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4" t="7500" r="6180" b="83072"/>
          <a:stretch>
            <a:fillRect/>
          </a:stretch>
        </p:blipFill>
        <p:spPr bwMode="auto">
          <a:xfrm>
            <a:off x="8585200" y="6438900"/>
            <a:ext cx="3911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14122401" y="2819401"/>
            <a:ext cx="3630084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vi-VN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44039" name="WordArt 7" descr="Narrow vertical"/>
          <p:cNvSpPr>
            <a:spLocks noChangeArrowheads="1" noChangeShapeType="1" noTextEdit="1"/>
          </p:cNvSpPr>
          <p:nvPr/>
        </p:nvSpPr>
        <p:spPr bwMode="auto">
          <a:xfrm rot="-994521">
            <a:off x="3417437" y="-50474"/>
            <a:ext cx="4943014" cy="222676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40" name="WordArt 8"/>
          <p:cNvSpPr>
            <a:spLocks noChangeArrowheads="1" noChangeShapeType="1" noTextEdit="1"/>
          </p:cNvSpPr>
          <p:nvPr/>
        </p:nvSpPr>
        <p:spPr bwMode="auto">
          <a:xfrm rot="351852">
            <a:off x="6714819" y="1944901"/>
            <a:ext cx="37211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6390262" scaled="1"/>
                </a:gra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44042" name="Picture 10" descr="Mat troi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5" r="44052" b="44557"/>
          <a:stretch>
            <a:fillRect/>
          </a:stretch>
        </p:blipFill>
        <p:spPr bwMode="auto">
          <a:xfrm>
            <a:off x="203200" y="914400"/>
            <a:ext cx="2540000" cy="18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0" y="0"/>
            <a:ext cx="12192000" cy="57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>
            <a:off x="50800" y="128214"/>
            <a:ext cx="12192000" cy="0"/>
          </a:xfrm>
          <a:prstGeom prst="line">
            <a:avLst/>
          </a:prstGeom>
          <a:noFill/>
          <a:ln w="50800" cmpd="thickThin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73736" y="3002757"/>
                <a:ext cx="4326964" cy="1633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2. </a:t>
                </a:r>
                <a:r>
                  <a:rPr lang="en-US" sz="4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nhanh</a:t>
                </a:r>
                <a:r>
                  <a:rPr lang="en-US" sz="4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nl-NL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(2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4000" b="0" i="1" smtClean="0">
                        <a:latin typeface="Cambria Math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736" y="3002757"/>
                <a:ext cx="4326964" cy="1633781"/>
              </a:xfrm>
              <a:prstGeom prst="rect">
                <a:avLst/>
              </a:prstGeom>
              <a:blipFill rotWithShape="1">
                <a:blip r:embed="rId7"/>
                <a:stretch>
                  <a:fillRect l="-5070" t="-6716" b="-3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278595" y="3667567"/>
                <a:ext cx="6951380" cy="887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+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3600" b="0" i="1" smtClean="0">
                        <a:latin typeface="Cambria Math"/>
                        <a:cs typeface="Times New Roman" panose="02020603050405020304" pitchFamily="18" charset="0"/>
                      </a:rPr>
                      <m:t> )=2+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36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600" b="0" i="1" smtClean="0">
                        <a:latin typeface="Cambria Math"/>
                        <a:cs typeface="Times New Roman" panose="02020603050405020304" pitchFamily="18" charset="0"/>
                      </a:rPr>
                      <m:t>2+1=3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595" y="3667567"/>
                <a:ext cx="6951380" cy="887166"/>
              </a:xfrm>
              <a:prstGeom prst="rect">
                <a:avLst/>
              </a:prstGeom>
              <a:blipFill rotWithShape="1">
                <a:blip r:embed="rId8"/>
                <a:stretch>
                  <a:fillRect l="-2719" b="-1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153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MIL1000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6180" r="83072" b="11674"/>
          <a:stretch>
            <a:fillRect/>
          </a:stretch>
        </p:blipFill>
        <p:spPr bwMode="auto">
          <a:xfrm rot="-43200000">
            <a:off x="11684000" y="-266700"/>
            <a:ext cx="5588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 descr="MIL1000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2" t="11674" r="7500" b="6180"/>
          <a:stretch>
            <a:fillRect/>
          </a:stretch>
        </p:blipFill>
        <p:spPr bwMode="auto">
          <a:xfrm>
            <a:off x="0" y="-228600"/>
            <a:ext cx="5588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 descr="MIL1000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4" t="7500" r="6180" b="83072"/>
          <a:stretch>
            <a:fillRect/>
          </a:stretch>
        </p:blipFill>
        <p:spPr bwMode="auto">
          <a:xfrm>
            <a:off x="-355600" y="6438900"/>
            <a:ext cx="3911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 descr="MIL1000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4" t="7500" r="6180" b="83072"/>
          <a:stretch>
            <a:fillRect/>
          </a:stretch>
        </p:blipFill>
        <p:spPr bwMode="auto">
          <a:xfrm>
            <a:off x="8585200" y="6438900"/>
            <a:ext cx="3911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14122401" y="2819401"/>
            <a:ext cx="3630084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vi-VN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44039" name="WordArt 7" descr="Narrow vertical"/>
          <p:cNvSpPr>
            <a:spLocks noChangeArrowheads="1" noChangeShapeType="1" noTextEdit="1"/>
          </p:cNvSpPr>
          <p:nvPr/>
        </p:nvSpPr>
        <p:spPr bwMode="auto">
          <a:xfrm rot="-994521">
            <a:off x="3417437" y="444826"/>
            <a:ext cx="4943014" cy="222676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40" name="WordArt 8"/>
          <p:cNvSpPr>
            <a:spLocks noChangeArrowheads="1" noChangeShapeType="1" noTextEdit="1"/>
          </p:cNvSpPr>
          <p:nvPr/>
        </p:nvSpPr>
        <p:spPr bwMode="auto">
          <a:xfrm rot="735267">
            <a:off x="6850021" y="2736056"/>
            <a:ext cx="37211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vi-VN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nhanh h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rPr>
              <a:t>!</a:t>
            </a:r>
          </a:p>
        </p:txBody>
      </p:sp>
      <p:pic>
        <p:nvPicPr>
          <p:cNvPr id="44042" name="Picture 10" descr="Mat troi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5" r="44052" b="44557"/>
          <a:stretch>
            <a:fillRect/>
          </a:stretch>
        </p:blipFill>
        <p:spPr bwMode="auto">
          <a:xfrm>
            <a:off x="203200" y="914400"/>
            <a:ext cx="2540000" cy="18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0" y="0"/>
            <a:ext cx="12192000" cy="57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>
            <a:off x="50800" y="128214"/>
            <a:ext cx="12192000" cy="0"/>
          </a:xfrm>
          <a:prstGeom prst="line">
            <a:avLst/>
          </a:prstGeom>
          <a:noFill/>
          <a:ln w="50800" cmpd="thickThin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51736" y="3701257"/>
                <a:ext cx="3703917" cy="1633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3. </a:t>
                </a:r>
                <a:r>
                  <a:rPr lang="en-US" sz="4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Điền</a:t>
                </a:r>
                <a:r>
                  <a:rPr lang="en-US" sz="4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?.</a:t>
                </a:r>
              </a:p>
              <a:p>
                <a:r>
                  <a:rPr lang="nl-NL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/>
                      <m:den>
                        <m:r>
                          <a:rPr lang="en-US" sz="4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0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736" y="3701257"/>
                <a:ext cx="3703917" cy="1633781"/>
              </a:xfrm>
              <a:prstGeom prst="rect">
                <a:avLst/>
              </a:prstGeom>
              <a:blipFill>
                <a:blip r:embed="rId7"/>
                <a:stretch>
                  <a:fillRect l="-5931" t="-6716" r="-5437" b="-6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211946" y="4245695"/>
            <a:ext cx="672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9994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24AF1E-D612-4B6A-8232-50761256AF56}"/>
              </a:ext>
            </a:extLst>
          </p:cNvPr>
          <p:cNvSpPr/>
          <p:nvPr/>
        </p:nvSpPr>
        <p:spPr>
          <a:xfrm>
            <a:off x="4916673" y="2362176"/>
            <a:ext cx="38334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DẶN DÒ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31BE28-5C93-49E5-ACB7-6DE04716F120}"/>
              </a:ext>
            </a:extLst>
          </p:cNvPr>
          <p:cNvSpPr/>
          <p:nvPr/>
        </p:nvSpPr>
        <p:spPr>
          <a:xfrm>
            <a:off x="1383908" y="3722882"/>
            <a:ext cx="9305925" cy="1662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latin typeface="Times New Roman" panose="02020603050405020304" pitchFamily="18" charset="0"/>
              </a:rPr>
              <a:t>- Hoàn thành </a:t>
            </a:r>
            <a:r>
              <a:rPr lang="en-US" sz="3600" b="1" dirty="0" err="1">
                <a:latin typeface="Times New Roman" panose="02020603050405020304" pitchFamily="18" charset="0"/>
              </a:rPr>
              <a:t>vở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tập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Toán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trang</a:t>
            </a:r>
            <a:r>
              <a:rPr lang="en-US" sz="3600" b="1" dirty="0">
                <a:latin typeface="Times New Roman" panose="02020603050405020304" pitchFamily="18" charset="0"/>
              </a:rPr>
              <a:t> 38</a:t>
            </a:r>
            <a:endParaRPr lang="vi-VN" sz="3600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600" b="1" dirty="0">
                <a:latin typeface="Times New Roman" panose="02020603050405020304" pitchFamily="18" charset="0"/>
              </a:rPr>
              <a:t>- Chuẩn bị bài sau: Phép trừ phân số</a:t>
            </a:r>
            <a:r>
              <a:rPr lang="en-US" sz="3600" b="1" dirty="0">
                <a:latin typeface="Times New Roman" panose="02020603050405020304" pitchFamily="18" charset="0"/>
              </a:rPr>
              <a:t>   </a:t>
            </a:r>
            <a:endParaRPr lang="en-US" sz="3600" b="1" dirty="0"/>
          </a:p>
        </p:txBody>
      </p:sp>
      <p:sp>
        <p:nvSpPr>
          <p:cNvPr id="4" name="Text Box 170">
            <a:extLst>
              <a:ext uri="{FF2B5EF4-FFF2-40B4-BE49-F238E27FC236}">
                <a16:creationId xmlns:a16="http://schemas.microsoft.com/office/drawing/2014/main" id="{9087A876-B813-48B8-A142-4D321776D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98" y="193150"/>
            <a:ext cx="985865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hứ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ngày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tháng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năm 202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1980</TotalTime>
  <Words>553</Words>
  <Application>Microsoft Office PowerPoint</Application>
  <PresentationFormat>Widescreen</PresentationFormat>
  <Paragraphs>82</Paragraphs>
  <Slides>10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.VnTime</vt:lpstr>
      <vt:lpstr>Arial</vt:lpstr>
      <vt:lpstr>Calibri</vt:lpstr>
      <vt:lpstr>Cambria Math</vt:lpstr>
      <vt:lpstr>Times New Roman</vt:lpstr>
      <vt:lpstr>Tw Cen MT</vt:lpstr>
      <vt:lpstr>Droplet</vt:lpstr>
      <vt:lpstr>Chủ đề của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thaomanh76tk@tmt.edu.vn</cp:lastModifiedBy>
  <cp:revision>163</cp:revision>
  <dcterms:created xsi:type="dcterms:W3CDTF">2020-03-30T06:46:52Z</dcterms:created>
  <dcterms:modified xsi:type="dcterms:W3CDTF">2021-03-02T14:22:25Z</dcterms:modified>
</cp:coreProperties>
</file>